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72" r:id="rId2"/>
    <p:sldId id="326" r:id="rId3"/>
    <p:sldId id="331" r:id="rId4"/>
    <p:sldId id="332" r:id="rId5"/>
    <p:sldId id="330" r:id="rId6"/>
    <p:sldId id="320" r:id="rId7"/>
    <p:sldId id="333" r:id="rId8"/>
    <p:sldId id="324" r:id="rId9"/>
    <p:sldId id="33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4" autoAdjust="0"/>
    <p:restoredTop sz="94660"/>
  </p:normalViewPr>
  <p:slideViewPr>
    <p:cSldViewPr>
      <p:cViewPr varScale="1">
        <p:scale>
          <a:sx n="82" d="100"/>
          <a:sy n="82" d="100"/>
        </p:scale>
        <p:origin x="20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[Chart in Microsoft PowerPoint]Sheet2!PivotTable8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pattFill prst="zigZag">
            <a:fgClr>
              <a:schemeClr val="accent1"/>
            </a:fgClr>
            <a:bgClr>
              <a:schemeClr val="bg1"/>
            </a:bgClr>
          </a:pattFill>
          <a:ln>
            <a:solidFill>
              <a:schemeClr val="accent1"/>
            </a:solidFill>
          </a:ln>
          <a:effectLst/>
        </c:spPr>
        <c:marker>
          <c:symbol val="none"/>
        </c:marker>
      </c:pivotFmt>
      <c:pivotFmt>
        <c:idx val="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pattFill prst="zigZag">
            <a:fgClr>
              <a:schemeClr val="accent2"/>
            </a:fgClr>
            <a:bgClr>
              <a:schemeClr val="bg1"/>
            </a:bgClr>
          </a:pattFill>
          <a:ln>
            <a:solidFill>
              <a:schemeClr val="accent2"/>
            </a:solidFill>
          </a:ln>
          <a:effectLst/>
        </c:spPr>
        <c:marker>
          <c:symbol val="none"/>
        </c:marker>
      </c:pivotFmt>
      <c:pivotFmt>
        <c:idx val="4"/>
        <c:spPr>
          <a:solidFill>
            <a:srgbClr val="00B050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pattFill prst="zigZag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  <a:effectLst/>
        </c:spPr>
        <c:marker>
          <c:symbol val="none"/>
        </c:marker>
      </c:pivotFmt>
      <c:pivotFmt>
        <c:idx val="6"/>
        <c:spPr>
          <a:solidFill>
            <a:srgbClr val="FFC000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rgbClr val="92D050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pattFill prst="zigZag">
            <a:fgClr>
              <a:srgbClr val="92D050"/>
            </a:fgClr>
            <a:bgClr>
              <a:schemeClr val="bg1"/>
            </a:bgClr>
          </a:pattFill>
          <a:ln>
            <a:solidFill>
              <a:srgbClr val="92D050"/>
            </a:solidFill>
          </a:ln>
          <a:effectLst/>
        </c:spPr>
        <c:marker>
          <c:symbol val="none"/>
        </c:marker>
      </c:pivotFmt>
      <c:pivotFmt>
        <c:idx val="10"/>
        <c:spPr>
          <a:solidFill>
            <a:srgbClr val="7030A0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pattFill prst="zigZag">
            <a:fgClr>
              <a:srgbClr val="7030A0"/>
            </a:fgClr>
            <a:bgClr>
              <a:schemeClr val="bg1"/>
            </a:bgClr>
          </a:pattFill>
          <a:ln>
            <a:solidFill>
              <a:srgbClr val="7030A0"/>
            </a:solidFill>
          </a:ln>
          <a:effectLst/>
        </c:spPr>
        <c:marker>
          <c:symbol val="none"/>
        </c:marker>
      </c:pivotFmt>
      <c:pivotFmt>
        <c:idx val="12"/>
        <c:spPr>
          <a:solidFill>
            <a:srgbClr val="002060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pattFill prst="zigZag">
            <a:fgClr>
              <a:srgbClr val="002060"/>
            </a:fgClr>
            <a:bgClr>
              <a:schemeClr val="bg1"/>
            </a:bgClr>
          </a:pattFill>
          <a:ln>
            <a:solidFill>
              <a:srgbClr val="7030A0"/>
            </a:solidFill>
          </a:ln>
          <a:effectLst/>
        </c:spPr>
        <c:marker>
          <c:symbol val="none"/>
        </c:marker>
      </c:pivotFmt>
      <c:pivotFmt>
        <c:idx val="14"/>
        <c:spPr>
          <a:solidFill>
            <a:schemeClr val="accent4">
              <a:lumMod val="5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pattFill prst="zigZag">
            <a:fgClr>
              <a:schemeClr val="accent4">
                <a:lumMod val="50000"/>
              </a:schemeClr>
            </a:fgClr>
            <a:bgClr>
              <a:schemeClr val="bg1"/>
            </a:bgClr>
          </a:pattFill>
          <a:ln>
            <a:solidFill>
              <a:srgbClr val="7030A0"/>
            </a:solidFill>
          </a:ln>
          <a:effectLst/>
        </c:spPr>
        <c:marker>
          <c:symbol val="none"/>
        </c:marker>
      </c:pivotFmt>
      <c:pivotFmt>
        <c:idx val="16"/>
        <c:spPr>
          <a:pattFill prst="zigZag">
            <a:fgClr>
              <a:srgbClr val="92D050"/>
            </a:fgClr>
            <a:bgClr>
              <a:schemeClr val="bg1"/>
            </a:bgClr>
          </a:pattFill>
          <a:ln>
            <a:solidFill>
              <a:srgbClr val="92D050"/>
            </a:solidFill>
          </a:ln>
          <a:effectLst/>
        </c:spPr>
        <c:marker>
          <c:symbol val="none"/>
        </c:marker>
      </c:pivotFmt>
      <c:pivotFmt>
        <c:idx val="17"/>
        <c:spPr>
          <a:pattFill prst="zigZag">
            <a:fgClr>
              <a:srgbClr val="7030A0"/>
            </a:fgClr>
            <a:bgClr>
              <a:schemeClr val="bg1"/>
            </a:bgClr>
          </a:pattFill>
          <a:ln>
            <a:solidFill>
              <a:srgbClr val="7030A0"/>
            </a:solidFill>
          </a:ln>
          <a:effectLst/>
        </c:spPr>
        <c:marker>
          <c:symbol val="none"/>
        </c:marker>
      </c:pivotFmt>
      <c:pivotFmt>
        <c:idx val="18"/>
        <c:spPr>
          <a:pattFill prst="zigZag">
            <a:fgClr>
              <a:srgbClr val="002060"/>
            </a:fgClr>
            <a:bgClr>
              <a:schemeClr val="bg1"/>
            </a:bgClr>
          </a:pattFill>
          <a:ln>
            <a:solidFill>
              <a:srgbClr val="002060"/>
            </a:solidFill>
          </a:ln>
          <a:effectLst/>
        </c:spPr>
        <c:marker>
          <c:symbol val="none"/>
        </c:marker>
      </c:pivotFmt>
      <c:pivotFmt>
        <c:idx val="19"/>
        <c:spPr>
          <a:pattFill prst="zigZag">
            <a:fgClr>
              <a:schemeClr val="accent4">
                <a:lumMod val="50000"/>
              </a:schemeClr>
            </a:fgClr>
            <a:bgClr>
              <a:schemeClr val="bg1"/>
            </a:bgClr>
          </a:pattFill>
          <a:ln>
            <a:solidFill>
              <a:schemeClr val="accent4">
                <a:lumMod val="50000"/>
              </a:schemeClr>
            </a:solidFill>
          </a:ln>
          <a:effectLst/>
        </c:spPr>
        <c:marker>
          <c:symbol val="none"/>
        </c:marker>
      </c:pivotFmt>
      <c:pivotFmt>
        <c:idx val="20"/>
        <c:spPr>
          <a:pattFill prst="zigZag">
            <a:fgClr>
              <a:schemeClr val="accent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c:spPr>
        <c:marker>
          <c:symbol val="none"/>
        </c:marker>
      </c:pivotFmt>
      <c:pivotFmt>
        <c:idx val="21"/>
        <c:spPr>
          <a:pattFill prst="zigZag">
            <a:fgClr>
              <a:schemeClr val="accent2"/>
            </a:fgClr>
            <a:bgClr>
              <a:schemeClr val="bg1"/>
            </a:bgClr>
          </a:pattFill>
          <a:ln>
            <a:solidFill>
              <a:schemeClr val="accent2"/>
            </a:solidFill>
          </a:ln>
          <a:effectLst/>
        </c:spPr>
        <c:marker>
          <c:symbol val="none"/>
        </c:marker>
      </c:pivotFmt>
      <c:pivotFmt>
        <c:idx val="22"/>
        <c:spPr>
          <a:pattFill prst="zigZag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pattFill prst="zigZag">
            <a:fgClr>
              <a:schemeClr val="accent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c:spPr>
        <c:marker>
          <c:symbol val="none"/>
        </c:marker>
      </c:pivotFmt>
      <c:pivotFmt>
        <c:idx val="2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pattFill prst="zigZag">
            <a:fgClr>
              <a:schemeClr val="accent2"/>
            </a:fgClr>
            <a:bgClr>
              <a:schemeClr val="bg1"/>
            </a:bgClr>
          </a:pattFill>
          <a:ln>
            <a:solidFill>
              <a:schemeClr val="accent2"/>
            </a:solidFill>
          </a:ln>
          <a:effectLst/>
        </c:spPr>
        <c:marker>
          <c:symbol val="none"/>
        </c:marker>
      </c:pivotFmt>
      <c:pivotFmt>
        <c:idx val="28"/>
        <c:spPr>
          <a:solidFill>
            <a:srgbClr val="00B050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pattFill prst="zigZag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  <a:effectLst/>
        </c:spPr>
        <c:marker>
          <c:symbol val="none"/>
        </c:marker>
      </c:pivotFmt>
      <c:pivotFmt>
        <c:idx val="30"/>
        <c:spPr>
          <a:solidFill>
            <a:srgbClr val="FFC000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rgbClr val="92D050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pattFill prst="zigZag">
            <a:fgClr>
              <a:srgbClr val="92D050"/>
            </a:fgClr>
            <a:bgClr>
              <a:schemeClr val="bg1"/>
            </a:bgClr>
          </a:pattFill>
          <a:ln>
            <a:solidFill>
              <a:srgbClr val="92D050"/>
            </a:solidFill>
          </a:ln>
          <a:effectLst/>
        </c:spPr>
        <c:marker>
          <c:symbol val="none"/>
        </c:marker>
      </c:pivotFmt>
      <c:pivotFmt>
        <c:idx val="34"/>
        <c:spPr>
          <a:solidFill>
            <a:srgbClr val="7030A0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pattFill prst="zigZag">
            <a:fgClr>
              <a:srgbClr val="7030A0"/>
            </a:fgClr>
            <a:bgClr>
              <a:schemeClr val="bg1"/>
            </a:bgClr>
          </a:pattFill>
          <a:ln>
            <a:solidFill>
              <a:srgbClr val="7030A0"/>
            </a:solidFill>
          </a:ln>
          <a:effectLst/>
        </c:spPr>
        <c:marker>
          <c:symbol val="none"/>
        </c:marker>
      </c:pivotFmt>
      <c:pivotFmt>
        <c:idx val="36"/>
        <c:spPr>
          <a:solidFill>
            <a:srgbClr val="002060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pattFill prst="zigZag">
            <a:fgClr>
              <a:srgbClr val="002060"/>
            </a:fgClr>
            <a:bgClr>
              <a:schemeClr val="bg1"/>
            </a:bgClr>
          </a:pattFill>
          <a:ln>
            <a:solidFill>
              <a:srgbClr val="002060"/>
            </a:solidFill>
          </a:ln>
          <a:effectLst/>
        </c:spPr>
        <c:marker>
          <c:symbol val="none"/>
        </c:marker>
      </c:pivotFmt>
      <c:pivotFmt>
        <c:idx val="38"/>
        <c:spPr>
          <a:solidFill>
            <a:schemeClr val="accent4">
              <a:lumMod val="5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pattFill prst="zigZag">
            <a:fgClr>
              <a:schemeClr val="accent4">
                <a:lumMod val="50000"/>
              </a:schemeClr>
            </a:fgClr>
            <a:bgClr>
              <a:schemeClr val="bg1"/>
            </a:bgClr>
          </a:pattFill>
          <a:ln>
            <a:solidFill>
              <a:schemeClr val="accent4">
                <a:lumMod val="50000"/>
              </a:schemeClr>
            </a:solidFill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pattFill prst="zigZag">
            <a:fgClr>
              <a:schemeClr val="accent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c:spPr>
        <c:marker>
          <c:symbol val="none"/>
        </c:marker>
      </c:pivotFmt>
      <c:pivotFmt>
        <c:idx val="4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pattFill prst="zigZag">
            <a:fgClr>
              <a:schemeClr val="accent2"/>
            </a:fgClr>
            <a:bgClr>
              <a:schemeClr val="bg1"/>
            </a:bgClr>
          </a:pattFill>
          <a:ln>
            <a:solidFill>
              <a:schemeClr val="accent2"/>
            </a:solidFill>
          </a:ln>
          <a:effectLst/>
        </c:spPr>
        <c:marker>
          <c:symbol val="none"/>
        </c:marker>
      </c:pivotFmt>
      <c:pivotFmt>
        <c:idx val="44"/>
        <c:spPr>
          <a:solidFill>
            <a:srgbClr val="00B050"/>
          </a:solidFill>
          <a:ln>
            <a:noFill/>
          </a:ln>
          <a:effectLst/>
        </c:spPr>
        <c:marker>
          <c:symbol val="none"/>
        </c:marker>
      </c:pivotFmt>
      <c:pivotFmt>
        <c:idx val="45"/>
        <c:spPr>
          <a:pattFill prst="zigZag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  <a:effectLst/>
        </c:spPr>
        <c:marker>
          <c:symbol val="none"/>
        </c:marker>
      </c:pivotFmt>
      <c:pivotFmt>
        <c:idx val="46"/>
        <c:spPr>
          <a:solidFill>
            <a:srgbClr val="FFC000"/>
          </a:solidFill>
          <a:ln>
            <a:noFill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8"/>
        <c:spPr>
          <a:solidFill>
            <a:srgbClr val="92D050"/>
          </a:solidFill>
          <a:ln>
            <a:noFill/>
          </a:ln>
          <a:effectLst/>
        </c:spPr>
        <c:marker>
          <c:symbol val="none"/>
        </c:marker>
      </c:pivotFmt>
      <c:pivotFmt>
        <c:idx val="49"/>
        <c:spPr>
          <a:pattFill prst="zigZag">
            <a:fgClr>
              <a:srgbClr val="92D050"/>
            </a:fgClr>
            <a:bgClr>
              <a:schemeClr val="bg1"/>
            </a:bgClr>
          </a:pattFill>
          <a:ln>
            <a:solidFill>
              <a:srgbClr val="92D050"/>
            </a:solidFill>
          </a:ln>
          <a:effectLst/>
        </c:spPr>
        <c:marker>
          <c:symbol val="none"/>
        </c:marker>
      </c:pivotFmt>
      <c:pivotFmt>
        <c:idx val="50"/>
        <c:spPr>
          <a:solidFill>
            <a:srgbClr val="7030A0"/>
          </a:solidFill>
          <a:ln>
            <a:noFill/>
          </a:ln>
          <a:effectLst/>
        </c:spPr>
        <c:marker>
          <c:symbol val="none"/>
        </c:marker>
      </c:pivotFmt>
      <c:pivotFmt>
        <c:idx val="51"/>
        <c:spPr>
          <a:pattFill prst="zigZag">
            <a:fgClr>
              <a:srgbClr val="7030A0"/>
            </a:fgClr>
            <a:bgClr>
              <a:schemeClr val="bg1"/>
            </a:bgClr>
          </a:pattFill>
          <a:ln>
            <a:solidFill>
              <a:srgbClr val="7030A0"/>
            </a:solidFill>
          </a:ln>
          <a:effectLst/>
        </c:spPr>
        <c:marker>
          <c:symbol val="none"/>
        </c:marker>
      </c:pivotFmt>
      <c:pivotFmt>
        <c:idx val="52"/>
        <c:spPr>
          <a:solidFill>
            <a:srgbClr val="002060"/>
          </a:solidFill>
          <a:ln>
            <a:noFill/>
          </a:ln>
          <a:effectLst/>
        </c:spPr>
        <c:marker>
          <c:symbol val="none"/>
        </c:marker>
      </c:pivotFmt>
      <c:pivotFmt>
        <c:idx val="53"/>
        <c:spPr>
          <a:pattFill prst="zigZag">
            <a:fgClr>
              <a:srgbClr val="002060"/>
            </a:fgClr>
            <a:bgClr>
              <a:schemeClr val="bg1"/>
            </a:bgClr>
          </a:pattFill>
          <a:ln>
            <a:solidFill>
              <a:srgbClr val="002060"/>
            </a:solidFill>
          </a:ln>
          <a:effectLst/>
        </c:spPr>
        <c:marker>
          <c:symbol val="none"/>
        </c:marker>
      </c:pivotFmt>
      <c:pivotFmt>
        <c:idx val="54"/>
        <c:spPr>
          <a:solidFill>
            <a:schemeClr val="accent4">
              <a:lumMod val="5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55"/>
        <c:spPr>
          <a:pattFill prst="zigZag">
            <a:fgClr>
              <a:schemeClr val="accent4">
                <a:lumMod val="50000"/>
              </a:schemeClr>
            </a:fgClr>
            <a:bgClr>
              <a:schemeClr val="bg1"/>
            </a:bgClr>
          </a:pattFill>
          <a:ln>
            <a:solidFill>
              <a:schemeClr val="accent4">
                <a:lumMod val="50000"/>
              </a:schemeClr>
            </a:solidFill>
          </a:ln>
          <a:effectLst/>
        </c:spPr>
        <c:marker>
          <c:symbol val="none"/>
        </c:marker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7"/>
        <c:spPr>
          <a:pattFill prst="zigZag">
            <a:fgClr>
              <a:schemeClr val="accent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c:spPr>
        <c:marker>
          <c:symbol val="none"/>
        </c:marker>
      </c:pivotFmt>
      <c:pivotFmt>
        <c:idx val="5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59"/>
        <c:spPr>
          <a:pattFill prst="zigZag">
            <a:fgClr>
              <a:schemeClr val="accent2"/>
            </a:fgClr>
            <a:bgClr>
              <a:schemeClr val="bg1"/>
            </a:bgClr>
          </a:pattFill>
          <a:ln>
            <a:solidFill>
              <a:schemeClr val="accent2"/>
            </a:solidFill>
          </a:ln>
          <a:effectLst/>
        </c:spPr>
        <c:marker>
          <c:symbol val="none"/>
        </c:marker>
      </c:pivotFmt>
      <c:pivotFmt>
        <c:idx val="60"/>
        <c:spPr>
          <a:solidFill>
            <a:srgbClr val="00B050"/>
          </a:solidFill>
          <a:ln>
            <a:noFill/>
          </a:ln>
          <a:effectLst/>
        </c:spPr>
        <c:marker>
          <c:symbol val="none"/>
        </c:marker>
      </c:pivotFmt>
      <c:pivotFmt>
        <c:idx val="61"/>
        <c:spPr>
          <a:pattFill prst="zigZag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  <a:effectLst/>
        </c:spPr>
        <c:marker>
          <c:symbol val="none"/>
        </c:marker>
      </c:pivotFmt>
      <c:pivotFmt>
        <c:idx val="62"/>
        <c:spPr>
          <a:solidFill>
            <a:srgbClr val="FFC000"/>
          </a:solidFill>
          <a:ln>
            <a:noFill/>
          </a:ln>
          <a:effectLst/>
        </c:spPr>
        <c:marker>
          <c:symbol val="none"/>
        </c:marker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4"/>
        <c:spPr>
          <a:solidFill>
            <a:srgbClr val="92D050"/>
          </a:solidFill>
          <a:ln>
            <a:noFill/>
          </a:ln>
          <a:effectLst/>
        </c:spPr>
        <c:marker>
          <c:symbol val="none"/>
        </c:marker>
      </c:pivotFmt>
      <c:pivotFmt>
        <c:idx val="65"/>
        <c:spPr>
          <a:pattFill prst="zigZag">
            <a:fgClr>
              <a:srgbClr val="92D050"/>
            </a:fgClr>
            <a:bgClr>
              <a:schemeClr val="bg1"/>
            </a:bgClr>
          </a:pattFill>
          <a:ln>
            <a:solidFill>
              <a:srgbClr val="92D050"/>
            </a:solidFill>
          </a:ln>
          <a:effectLst/>
        </c:spPr>
        <c:marker>
          <c:symbol val="none"/>
        </c:marker>
      </c:pivotFmt>
      <c:pivotFmt>
        <c:idx val="66"/>
        <c:spPr>
          <a:solidFill>
            <a:srgbClr val="7030A0"/>
          </a:solidFill>
          <a:ln>
            <a:noFill/>
          </a:ln>
          <a:effectLst/>
        </c:spPr>
        <c:marker>
          <c:symbol val="none"/>
        </c:marker>
      </c:pivotFmt>
      <c:pivotFmt>
        <c:idx val="67"/>
        <c:spPr>
          <a:pattFill prst="zigZag">
            <a:fgClr>
              <a:srgbClr val="7030A0"/>
            </a:fgClr>
            <a:bgClr>
              <a:schemeClr val="bg1"/>
            </a:bgClr>
          </a:pattFill>
          <a:ln>
            <a:solidFill>
              <a:srgbClr val="7030A0"/>
            </a:solidFill>
          </a:ln>
          <a:effectLst/>
        </c:spPr>
        <c:marker>
          <c:symbol val="none"/>
        </c:marker>
      </c:pivotFmt>
      <c:pivotFmt>
        <c:idx val="68"/>
        <c:spPr>
          <a:solidFill>
            <a:srgbClr val="002060"/>
          </a:solidFill>
          <a:ln>
            <a:noFill/>
          </a:ln>
          <a:effectLst/>
        </c:spPr>
        <c:marker>
          <c:symbol val="none"/>
        </c:marker>
      </c:pivotFmt>
      <c:pivotFmt>
        <c:idx val="69"/>
        <c:spPr>
          <a:pattFill prst="zigZag">
            <a:fgClr>
              <a:srgbClr val="002060"/>
            </a:fgClr>
            <a:bgClr>
              <a:schemeClr val="bg1"/>
            </a:bgClr>
          </a:pattFill>
          <a:ln>
            <a:solidFill>
              <a:srgbClr val="002060"/>
            </a:solidFill>
          </a:ln>
          <a:effectLst/>
        </c:spPr>
        <c:marker>
          <c:symbol val="none"/>
        </c:marker>
      </c:pivotFmt>
      <c:pivotFmt>
        <c:idx val="70"/>
        <c:spPr>
          <a:solidFill>
            <a:schemeClr val="accent4">
              <a:lumMod val="5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71"/>
        <c:spPr>
          <a:pattFill prst="zigZag">
            <a:fgClr>
              <a:schemeClr val="accent4">
                <a:lumMod val="50000"/>
              </a:schemeClr>
            </a:fgClr>
            <a:bgClr>
              <a:schemeClr val="bg1"/>
            </a:bgClr>
          </a:pattFill>
          <a:ln>
            <a:solidFill>
              <a:schemeClr val="accent4">
                <a:lumMod val="50000"/>
              </a:schemeClr>
            </a:solidFill>
          </a:ln>
          <a:effectLst/>
        </c:spPr>
        <c:marker>
          <c:symbol val="none"/>
        </c:marker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pattFill prst="zigZag">
            <a:fgClr>
              <a:schemeClr val="accent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c:spPr>
        <c:marker>
          <c:symbol val="none"/>
        </c:marker>
      </c:pivotFmt>
      <c:pivotFmt>
        <c:idx val="7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pattFill prst="zigZag">
            <a:fgClr>
              <a:schemeClr val="accent2"/>
            </a:fgClr>
            <a:bgClr>
              <a:schemeClr val="bg1"/>
            </a:bgClr>
          </a:pattFill>
          <a:ln>
            <a:solidFill>
              <a:schemeClr val="accent2"/>
            </a:solidFill>
          </a:ln>
          <a:effectLst/>
        </c:spPr>
        <c:marker>
          <c:symbol val="none"/>
        </c:marker>
      </c:pivotFmt>
      <c:pivotFmt>
        <c:idx val="76"/>
        <c:spPr>
          <a:solidFill>
            <a:srgbClr val="00B050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pattFill prst="zigZag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  <a:effectLst/>
        </c:spPr>
        <c:marker>
          <c:symbol val="none"/>
        </c:marker>
      </c:pivotFmt>
      <c:pivotFmt>
        <c:idx val="78"/>
        <c:spPr>
          <a:solidFill>
            <a:srgbClr val="FFC000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rgbClr val="92D050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pattFill prst="zigZag">
            <a:fgClr>
              <a:srgbClr val="92D050"/>
            </a:fgClr>
            <a:bgClr>
              <a:schemeClr val="bg1"/>
            </a:bgClr>
          </a:pattFill>
          <a:ln>
            <a:solidFill>
              <a:srgbClr val="92D050"/>
            </a:solidFill>
          </a:ln>
          <a:effectLst/>
        </c:spPr>
        <c:marker>
          <c:symbol val="none"/>
        </c:marker>
      </c:pivotFmt>
      <c:pivotFmt>
        <c:idx val="82"/>
        <c:spPr>
          <a:solidFill>
            <a:srgbClr val="7030A0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pattFill prst="zigZag">
            <a:fgClr>
              <a:srgbClr val="7030A0"/>
            </a:fgClr>
            <a:bgClr>
              <a:schemeClr val="bg1"/>
            </a:bgClr>
          </a:pattFill>
          <a:ln>
            <a:solidFill>
              <a:srgbClr val="7030A0"/>
            </a:solidFill>
          </a:ln>
          <a:effectLst/>
        </c:spPr>
        <c:marker>
          <c:symbol val="none"/>
        </c:marker>
      </c:pivotFmt>
      <c:pivotFmt>
        <c:idx val="84"/>
        <c:spPr>
          <a:solidFill>
            <a:srgbClr val="002060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pattFill prst="zigZag">
            <a:fgClr>
              <a:srgbClr val="002060"/>
            </a:fgClr>
            <a:bgClr>
              <a:schemeClr val="bg1"/>
            </a:bgClr>
          </a:pattFill>
          <a:ln>
            <a:solidFill>
              <a:srgbClr val="002060"/>
            </a:solidFill>
          </a:ln>
          <a:effectLst/>
        </c:spPr>
        <c:marker>
          <c:symbol val="none"/>
        </c:marker>
      </c:pivotFmt>
      <c:pivotFmt>
        <c:idx val="86"/>
        <c:spPr>
          <a:solidFill>
            <a:schemeClr val="accent4">
              <a:lumMod val="5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pattFill prst="zigZag">
            <a:fgClr>
              <a:schemeClr val="accent4">
                <a:lumMod val="50000"/>
              </a:schemeClr>
            </a:fgClr>
            <a:bgClr>
              <a:schemeClr val="bg1"/>
            </a:bgClr>
          </a:pattFill>
          <a:ln>
            <a:solidFill>
              <a:schemeClr val="accent4">
                <a:lumMod val="50000"/>
              </a:schemeClr>
            </a:solidFill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pattFill prst="zigZag">
            <a:fgClr>
              <a:schemeClr val="accent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c:spPr>
        <c:marker>
          <c:symbol val="none"/>
        </c:marker>
      </c:pivotFmt>
      <c:pivotFmt>
        <c:idx val="9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pattFill prst="zigZag">
            <a:fgClr>
              <a:schemeClr val="accent2"/>
            </a:fgClr>
            <a:bgClr>
              <a:schemeClr val="bg1"/>
            </a:bgClr>
          </a:pattFill>
          <a:ln>
            <a:solidFill>
              <a:schemeClr val="accent2"/>
            </a:solidFill>
          </a:ln>
          <a:effectLst/>
        </c:spPr>
        <c:marker>
          <c:symbol val="none"/>
        </c:marker>
      </c:pivotFmt>
      <c:pivotFmt>
        <c:idx val="92"/>
        <c:spPr>
          <a:solidFill>
            <a:srgbClr val="00B050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pattFill prst="zigZag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  <a:effectLst/>
        </c:spPr>
        <c:marker>
          <c:symbol val="none"/>
        </c:marker>
      </c:pivotFmt>
      <c:pivotFmt>
        <c:idx val="94"/>
        <c:spPr>
          <a:solidFill>
            <a:srgbClr val="FFC000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rgbClr val="92D050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pattFill prst="zigZag">
            <a:fgClr>
              <a:srgbClr val="92D050"/>
            </a:fgClr>
            <a:bgClr>
              <a:schemeClr val="bg1"/>
            </a:bgClr>
          </a:pattFill>
          <a:ln>
            <a:solidFill>
              <a:srgbClr val="92D050"/>
            </a:solidFill>
          </a:ln>
          <a:effectLst/>
        </c:spPr>
        <c:marker>
          <c:symbol val="none"/>
        </c:marker>
      </c:pivotFmt>
      <c:pivotFmt>
        <c:idx val="98"/>
        <c:spPr>
          <a:solidFill>
            <a:srgbClr val="7030A0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pattFill prst="zigZag">
            <a:fgClr>
              <a:srgbClr val="7030A0"/>
            </a:fgClr>
            <a:bgClr>
              <a:schemeClr val="bg1"/>
            </a:bgClr>
          </a:pattFill>
          <a:ln>
            <a:solidFill>
              <a:srgbClr val="7030A0"/>
            </a:solidFill>
          </a:ln>
          <a:effectLst/>
        </c:spPr>
        <c:marker>
          <c:symbol val="none"/>
        </c:marker>
      </c:pivotFmt>
      <c:pivotFmt>
        <c:idx val="100"/>
        <c:spPr>
          <a:solidFill>
            <a:srgbClr val="002060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pattFill prst="zigZag">
            <a:fgClr>
              <a:srgbClr val="002060"/>
            </a:fgClr>
            <a:bgClr>
              <a:schemeClr val="bg1"/>
            </a:bgClr>
          </a:pattFill>
          <a:ln>
            <a:solidFill>
              <a:srgbClr val="002060"/>
            </a:solidFill>
          </a:ln>
          <a:effectLst/>
        </c:spPr>
        <c:marker>
          <c:symbol val="none"/>
        </c:marker>
      </c:pivotFmt>
      <c:pivotFmt>
        <c:idx val="102"/>
        <c:spPr>
          <a:solidFill>
            <a:schemeClr val="accent4">
              <a:lumMod val="5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pattFill prst="zigZag">
            <a:fgClr>
              <a:schemeClr val="accent4">
                <a:lumMod val="50000"/>
              </a:schemeClr>
            </a:fgClr>
            <a:bgClr>
              <a:schemeClr val="bg1"/>
            </a:bgClr>
          </a:pattFill>
          <a:ln>
            <a:solidFill>
              <a:schemeClr val="accent4">
                <a:lumMod val="50000"/>
              </a:schemeClr>
            </a:solidFill>
          </a:ln>
          <a:effectLst/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5.0683945756780403E-2"/>
          <c:y val="4.64740748182704E-2"/>
          <c:w val="0.92987171916010503"/>
          <c:h val="0.55131925493774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Sheet2!$A$69:$A$71</c:f>
              <c:strCache>
                <c:ptCount val="1"/>
                <c:pt idx="0">
                  <c:v>COMFOREST - Carbon Index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Sheet2!$A$72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Sheet2!$A$72</c:f>
              <c:numCache>
                <c:formatCode>0.000000</c:formatCode>
                <c:ptCount val="1"/>
                <c:pt idx="0">
                  <c:v>120.22606730113891</c:v>
                </c:pt>
              </c:numCache>
            </c:numRef>
          </c:val>
        </c:ser>
        <c:ser>
          <c:idx val="1"/>
          <c:order val="1"/>
          <c:tx>
            <c:strRef>
              <c:f>Sheet2!$B$69:$B$71</c:f>
              <c:strCache>
                <c:ptCount val="1"/>
                <c:pt idx="0">
                  <c:v>COMFOREST - Gender Index</c:v>
                </c:pt>
              </c:strCache>
            </c:strRef>
          </c:tx>
          <c:spPr>
            <a:pattFill prst="zigZ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4F81BD"/>
              </a:solidFill>
            </a:ln>
            <a:effectLst/>
          </c:spPr>
          <c:invertIfNegative val="0"/>
          <c:cat>
            <c:strRef>
              <c:f>Sheet2!$A$72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Sheet2!$B$72</c:f>
              <c:numCache>
                <c:formatCode>0.000000</c:formatCode>
                <c:ptCount val="1"/>
                <c:pt idx="0">
                  <c:v>3</c:v>
                </c:pt>
              </c:numCache>
            </c:numRef>
          </c:val>
        </c:ser>
        <c:ser>
          <c:idx val="2"/>
          <c:order val="2"/>
          <c:tx>
            <c:strRef>
              <c:f>Sheet2!$C$69:$C$71</c:f>
              <c:strCache>
                <c:ptCount val="1"/>
                <c:pt idx="0">
                  <c:v>FALL - Carbon Index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Sheet2!$A$72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Sheet2!$C$72</c:f>
              <c:numCache>
                <c:formatCode>0.000000</c:formatCode>
                <c:ptCount val="1"/>
                <c:pt idx="0">
                  <c:v>77.933079165530671</c:v>
                </c:pt>
              </c:numCache>
            </c:numRef>
          </c:val>
        </c:ser>
        <c:ser>
          <c:idx val="3"/>
          <c:order val="3"/>
          <c:tx>
            <c:strRef>
              <c:f>Sheet2!$D$69:$D$71</c:f>
              <c:strCache>
                <c:ptCount val="1"/>
                <c:pt idx="0">
                  <c:v>FALL - Gender Index</c:v>
                </c:pt>
              </c:strCache>
            </c:strRef>
          </c:tx>
          <c:spPr>
            <a:pattFill prst="zigZag">
              <a:fgClr>
                <a:schemeClr val="accent2"/>
              </a:fgClr>
              <a:bgClr>
                <a:schemeClr val="bg1"/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strRef>
              <c:f>Sheet2!$A$72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Sheet2!$D$72</c:f>
              <c:numCache>
                <c:formatCode>0.000000</c:formatCode>
                <c:ptCount val="1"/>
                <c:pt idx="0">
                  <c:v>2.6666666666666665</c:v>
                </c:pt>
              </c:numCache>
            </c:numRef>
          </c:val>
        </c:ser>
        <c:ser>
          <c:idx val="4"/>
          <c:order val="4"/>
          <c:tx>
            <c:strRef>
              <c:f>Sheet2!$E$69:$E$71</c:f>
              <c:strCache>
                <c:ptCount val="1"/>
                <c:pt idx="0">
                  <c:v>FOREST - Carbon Index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Sheet2!$A$72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Sheet2!$E$72</c:f>
              <c:numCache>
                <c:formatCode>0.000000</c:formatCode>
                <c:ptCount val="1"/>
                <c:pt idx="0">
                  <c:v>99.999999999999986</c:v>
                </c:pt>
              </c:numCache>
            </c:numRef>
          </c:val>
        </c:ser>
        <c:ser>
          <c:idx val="5"/>
          <c:order val="5"/>
          <c:tx>
            <c:strRef>
              <c:f>Sheet2!$F$69:$F$71</c:f>
              <c:strCache>
                <c:ptCount val="1"/>
                <c:pt idx="0">
                  <c:v>FOREST - Gender Index</c:v>
                </c:pt>
              </c:strCache>
            </c:strRef>
          </c:tx>
          <c:spPr>
            <a:pattFill prst="zigZag">
              <a:fgClr>
                <a:srgbClr val="00B050"/>
              </a:fgClr>
              <a:bgClr>
                <a:schemeClr val="bg1"/>
              </a:bgClr>
            </a:pattFill>
            <a:ln>
              <a:solidFill>
                <a:srgbClr val="00B050"/>
              </a:solidFill>
            </a:ln>
            <a:effectLst/>
          </c:spPr>
          <c:invertIfNegative val="0"/>
          <c:cat>
            <c:strRef>
              <c:f>Sheet2!$A$72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Sheet2!$F$72</c:f>
              <c:numCache>
                <c:formatCode>0.000000</c:formatCode>
                <c:ptCount val="1"/>
                <c:pt idx="0">
                  <c:v>2.8</c:v>
                </c:pt>
              </c:numCache>
            </c:numRef>
          </c:val>
        </c:ser>
        <c:ser>
          <c:idx val="6"/>
          <c:order val="6"/>
          <c:tx>
            <c:strRef>
              <c:f>Sheet2!$G$69:$G$71</c:f>
              <c:strCache>
                <c:ptCount val="1"/>
                <c:pt idx="0">
                  <c:v>FORESTPLANT - Carbon Index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Sheet2!$A$72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Sheet2!$G$72</c:f>
              <c:numCache>
                <c:formatCode>0.000000</c:formatCode>
                <c:ptCount val="1"/>
                <c:pt idx="0">
                  <c:v>94.927999040772363</c:v>
                </c:pt>
              </c:numCache>
            </c:numRef>
          </c:val>
        </c:ser>
        <c:ser>
          <c:idx val="7"/>
          <c:order val="7"/>
          <c:tx>
            <c:strRef>
              <c:f>Sheet2!$H$69:$H$71</c:f>
              <c:strCache>
                <c:ptCount val="1"/>
                <c:pt idx="0">
                  <c:v>FORESTPLANT - Gender Index</c:v>
                </c:pt>
              </c:strCache>
            </c:strRef>
          </c:tx>
          <c:spPr>
            <a:pattFill prst="zigZag">
              <a:fgClr>
                <a:srgbClr val="FFC000"/>
              </a:fgClr>
              <a:bgClr>
                <a:sysClr val="window" lastClr="FFFFFF"/>
              </a:bgClr>
            </a:pattFill>
            <a:ln>
              <a:solidFill>
                <a:srgbClr val="FFC000"/>
              </a:solidFill>
            </a:ln>
            <a:effectLst/>
          </c:spPr>
          <c:invertIfNegative val="0"/>
          <c:cat>
            <c:strRef>
              <c:f>Sheet2!$A$72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Sheet2!$H$72</c:f>
              <c:numCache>
                <c:formatCode>0.000000</c:formatCode>
                <c:ptCount val="1"/>
                <c:pt idx="0">
                  <c:v>0.33333333333333331</c:v>
                </c:pt>
              </c:numCache>
            </c:numRef>
          </c:val>
        </c:ser>
        <c:ser>
          <c:idx val="8"/>
          <c:order val="8"/>
          <c:tx>
            <c:strRef>
              <c:f>Sheet2!$I$69:$I$71</c:f>
              <c:strCache>
                <c:ptCount val="1"/>
                <c:pt idx="0">
                  <c:v>FRUITPLANT - Carbon Index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Sheet2!$A$72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Sheet2!$I$72</c:f>
              <c:numCache>
                <c:formatCode>0.000000</c:formatCode>
                <c:ptCount val="1"/>
                <c:pt idx="0">
                  <c:v>70.869431700265324</c:v>
                </c:pt>
              </c:numCache>
            </c:numRef>
          </c:val>
        </c:ser>
        <c:ser>
          <c:idx val="9"/>
          <c:order val="9"/>
          <c:tx>
            <c:strRef>
              <c:f>Sheet2!$J$69:$J$71</c:f>
              <c:strCache>
                <c:ptCount val="1"/>
                <c:pt idx="0">
                  <c:v>FRUITPLANT - Gender Index</c:v>
                </c:pt>
              </c:strCache>
            </c:strRef>
          </c:tx>
          <c:spPr>
            <a:pattFill prst="zigZag">
              <a:fgClr>
                <a:srgbClr val="92D050"/>
              </a:fgClr>
              <a:bgClr>
                <a:schemeClr val="bg1"/>
              </a:bgClr>
            </a:pattFill>
            <a:ln>
              <a:solidFill>
                <a:srgbClr val="92D050"/>
              </a:solidFill>
            </a:ln>
            <a:effectLst/>
          </c:spPr>
          <c:invertIfNegative val="0"/>
          <c:cat>
            <c:strRef>
              <c:f>Sheet2!$A$72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Sheet2!$J$72</c:f>
              <c:numCache>
                <c:formatCode>0.000000</c:formatCode>
                <c:ptCount val="1"/>
                <c:pt idx="0">
                  <c:v>1.7500000000000004</c:v>
                </c:pt>
              </c:numCache>
            </c:numRef>
          </c:val>
        </c:ser>
        <c:ser>
          <c:idx val="10"/>
          <c:order val="10"/>
          <c:tx>
            <c:strRef>
              <c:f>Sheet2!$K$69:$K$71</c:f>
              <c:strCache>
                <c:ptCount val="1"/>
                <c:pt idx="0">
                  <c:v>PARKLAND - Carbon Index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Sheet2!$A$72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Sheet2!$K$72</c:f>
              <c:numCache>
                <c:formatCode>0.000000</c:formatCode>
                <c:ptCount val="1"/>
                <c:pt idx="0">
                  <c:v>79.366570988419497</c:v>
                </c:pt>
              </c:numCache>
            </c:numRef>
          </c:val>
        </c:ser>
        <c:ser>
          <c:idx val="11"/>
          <c:order val="11"/>
          <c:tx>
            <c:strRef>
              <c:f>Sheet2!$L$69:$L$71</c:f>
              <c:strCache>
                <c:ptCount val="1"/>
                <c:pt idx="0">
                  <c:v>PARKLAND - Gender Index</c:v>
                </c:pt>
              </c:strCache>
            </c:strRef>
          </c:tx>
          <c:spPr>
            <a:pattFill prst="zigZag">
              <a:fgClr>
                <a:srgbClr val="7030A0"/>
              </a:fgClr>
              <a:bgClr>
                <a:schemeClr val="bg1"/>
              </a:bgClr>
            </a:pattFill>
            <a:ln>
              <a:solidFill>
                <a:srgbClr val="7030A0"/>
              </a:solidFill>
            </a:ln>
            <a:effectLst/>
          </c:spPr>
          <c:invertIfNegative val="0"/>
          <c:cat>
            <c:strRef>
              <c:f>Sheet2!$A$72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Sheet2!$L$72</c:f>
              <c:numCache>
                <c:formatCode>0.000000</c:formatCode>
                <c:ptCount val="1"/>
                <c:pt idx="0">
                  <c:v>3</c:v>
                </c:pt>
              </c:numCache>
            </c:numRef>
          </c:val>
        </c:ser>
        <c:ser>
          <c:idx val="12"/>
          <c:order val="12"/>
          <c:tx>
            <c:strRef>
              <c:f>Sheet2!$M$69:$M$71</c:f>
              <c:strCache>
                <c:ptCount val="1"/>
                <c:pt idx="0">
                  <c:v>RESTORATION - Carbon Index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Sheet2!$A$72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Sheet2!$M$72</c:f>
              <c:numCache>
                <c:formatCode>0.000000</c:formatCode>
                <c:ptCount val="1"/>
                <c:pt idx="0">
                  <c:v>82.498845505961597</c:v>
                </c:pt>
              </c:numCache>
            </c:numRef>
          </c:val>
        </c:ser>
        <c:ser>
          <c:idx val="13"/>
          <c:order val="13"/>
          <c:tx>
            <c:strRef>
              <c:f>Sheet2!$N$69:$N$71</c:f>
              <c:strCache>
                <c:ptCount val="1"/>
                <c:pt idx="0">
                  <c:v>RESTORATION - Gender Index</c:v>
                </c:pt>
              </c:strCache>
            </c:strRef>
          </c:tx>
          <c:spPr>
            <a:pattFill prst="zigZag">
              <a:fgClr>
                <a:srgbClr val="00206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strRef>
              <c:f>Sheet2!$A$72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Sheet2!$N$72</c:f>
              <c:numCache>
                <c:formatCode>0.000000</c:formatCode>
                <c:ptCount val="1"/>
                <c:pt idx="0">
                  <c:v>2.6666666666666665</c:v>
                </c:pt>
              </c:numCache>
            </c:numRef>
          </c:val>
        </c:ser>
        <c:ser>
          <c:idx val="14"/>
          <c:order val="14"/>
          <c:tx>
            <c:strRef>
              <c:f>Sheet2!$O$69:$O$71</c:f>
              <c:strCache>
                <c:ptCount val="1"/>
                <c:pt idx="0">
                  <c:v>TEMOIN - Carbon Index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Sheet2!$A$72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Sheet2!$O$72</c:f>
              <c:numCache>
                <c:formatCode>0.000000</c:formatCode>
                <c:ptCount val="1"/>
                <c:pt idx="0">
                  <c:v>70.903853200771579</c:v>
                </c:pt>
              </c:numCache>
            </c:numRef>
          </c:val>
        </c:ser>
        <c:ser>
          <c:idx val="15"/>
          <c:order val="15"/>
          <c:tx>
            <c:strRef>
              <c:f>Sheet2!$P$69:$P$71</c:f>
              <c:strCache>
                <c:ptCount val="1"/>
                <c:pt idx="0">
                  <c:v>TEMOIN - Gender Index</c:v>
                </c:pt>
              </c:strCache>
            </c:strRef>
          </c:tx>
          <c:spPr>
            <a:pattFill prst="zigZag">
              <a:fgClr>
                <a:schemeClr val="accent4">
                  <a:lumMod val="50000"/>
                </a:schemeClr>
              </a:fgClr>
              <a:bgClr>
                <a:schemeClr val="bg1"/>
              </a:bgClr>
            </a:pattFill>
            <a:ln>
              <a:solidFill>
                <a:schemeClr val="accent4">
                  <a:lumMod val="50000"/>
                </a:schemeClr>
              </a:solidFill>
            </a:ln>
            <a:effectLst/>
          </c:spPr>
          <c:invertIfNegative val="0"/>
          <c:cat>
            <c:strRef>
              <c:f>Sheet2!$A$72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Sheet2!$P$72</c:f>
              <c:numCache>
                <c:formatCode>0.000000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1256056"/>
        <c:axId val="401260368"/>
      </c:barChart>
      <c:catAx>
        <c:axId val="401256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1260368"/>
        <c:crosses val="autoZero"/>
        <c:auto val="1"/>
        <c:lblAlgn val="ctr"/>
        <c:lblOffset val="100"/>
        <c:noMultiLvlLbl val="0"/>
      </c:catAx>
      <c:valAx>
        <c:axId val="401260368"/>
        <c:scaling>
          <c:orientation val="minMax"/>
          <c:max val="7"/>
          <c:min val="0"/>
        </c:scaling>
        <c:delete val="0"/>
        <c:axPos val="l"/>
        <c:numFmt formatCode="#,##0.0" sourceLinked="0"/>
        <c:majorTickMark val="none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1256056"/>
        <c:crosses val="autoZero"/>
        <c:crossBetween val="between"/>
        <c:majorUnit val="2.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590042594156699E-2"/>
          <c:y val="0.70271562963592293"/>
          <c:w val="0.95435831766703905"/>
          <c:h val="0.276478267120646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[Chart in Microsoft PowerPoint]Sheet2!PivotTable8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pattFill prst="zigZag">
            <a:fgClr>
              <a:schemeClr val="accent1"/>
            </a:fgClr>
            <a:bgClr>
              <a:schemeClr val="bg1"/>
            </a:bgClr>
          </a:pattFill>
          <a:ln>
            <a:solidFill>
              <a:schemeClr val="accent1"/>
            </a:solidFill>
          </a:ln>
          <a:effectLst/>
        </c:spPr>
        <c:marker>
          <c:symbol val="none"/>
        </c:marker>
      </c:pivotFmt>
      <c:pivotFmt>
        <c:idx val="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pattFill prst="zigZag">
            <a:fgClr>
              <a:schemeClr val="accent2"/>
            </a:fgClr>
            <a:bgClr>
              <a:schemeClr val="bg1"/>
            </a:bgClr>
          </a:pattFill>
          <a:ln>
            <a:solidFill>
              <a:schemeClr val="accent2"/>
            </a:solidFill>
          </a:ln>
          <a:effectLst/>
        </c:spPr>
        <c:marker>
          <c:symbol val="none"/>
        </c:marker>
      </c:pivotFmt>
      <c:pivotFmt>
        <c:idx val="4"/>
        <c:spPr>
          <a:solidFill>
            <a:srgbClr val="00B050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pattFill prst="zigZag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  <a:effectLst/>
        </c:spPr>
        <c:marker>
          <c:symbol val="none"/>
        </c:marker>
      </c:pivotFmt>
      <c:pivotFmt>
        <c:idx val="6"/>
        <c:spPr>
          <a:solidFill>
            <a:srgbClr val="FFC000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rgbClr val="92D050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pattFill prst="zigZag">
            <a:fgClr>
              <a:srgbClr val="92D050"/>
            </a:fgClr>
            <a:bgClr>
              <a:schemeClr val="bg1"/>
            </a:bgClr>
          </a:pattFill>
          <a:ln>
            <a:solidFill>
              <a:srgbClr val="92D050"/>
            </a:solidFill>
          </a:ln>
          <a:effectLst/>
        </c:spPr>
        <c:marker>
          <c:symbol val="none"/>
        </c:marker>
      </c:pivotFmt>
      <c:pivotFmt>
        <c:idx val="10"/>
        <c:spPr>
          <a:solidFill>
            <a:srgbClr val="7030A0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pattFill prst="zigZag">
            <a:fgClr>
              <a:srgbClr val="7030A0"/>
            </a:fgClr>
            <a:bgClr>
              <a:schemeClr val="bg1"/>
            </a:bgClr>
          </a:pattFill>
          <a:ln>
            <a:solidFill>
              <a:srgbClr val="7030A0"/>
            </a:solidFill>
          </a:ln>
          <a:effectLst/>
        </c:spPr>
        <c:marker>
          <c:symbol val="none"/>
        </c:marker>
      </c:pivotFmt>
      <c:pivotFmt>
        <c:idx val="12"/>
        <c:spPr>
          <a:solidFill>
            <a:srgbClr val="002060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pattFill prst="zigZag">
            <a:fgClr>
              <a:srgbClr val="002060"/>
            </a:fgClr>
            <a:bgClr>
              <a:schemeClr val="bg1"/>
            </a:bgClr>
          </a:pattFill>
          <a:ln>
            <a:solidFill>
              <a:srgbClr val="7030A0"/>
            </a:solidFill>
          </a:ln>
          <a:effectLst/>
        </c:spPr>
        <c:marker>
          <c:symbol val="none"/>
        </c:marker>
      </c:pivotFmt>
      <c:pivotFmt>
        <c:idx val="14"/>
        <c:spPr>
          <a:solidFill>
            <a:schemeClr val="accent4">
              <a:lumMod val="5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pattFill prst="zigZag">
            <a:fgClr>
              <a:schemeClr val="accent4">
                <a:lumMod val="50000"/>
              </a:schemeClr>
            </a:fgClr>
            <a:bgClr>
              <a:schemeClr val="bg1"/>
            </a:bgClr>
          </a:pattFill>
          <a:ln>
            <a:solidFill>
              <a:srgbClr val="7030A0"/>
            </a:solidFill>
          </a:ln>
          <a:effectLst/>
        </c:spPr>
        <c:marker>
          <c:symbol val="none"/>
        </c:marker>
      </c:pivotFmt>
      <c:pivotFmt>
        <c:idx val="16"/>
        <c:spPr>
          <a:pattFill prst="zigZag">
            <a:fgClr>
              <a:srgbClr val="92D050"/>
            </a:fgClr>
            <a:bgClr>
              <a:schemeClr val="bg1"/>
            </a:bgClr>
          </a:pattFill>
          <a:ln>
            <a:solidFill>
              <a:srgbClr val="92D050"/>
            </a:solidFill>
          </a:ln>
          <a:effectLst/>
        </c:spPr>
        <c:marker>
          <c:symbol val="none"/>
        </c:marker>
      </c:pivotFmt>
      <c:pivotFmt>
        <c:idx val="17"/>
        <c:spPr>
          <a:pattFill prst="zigZag">
            <a:fgClr>
              <a:srgbClr val="7030A0"/>
            </a:fgClr>
            <a:bgClr>
              <a:schemeClr val="bg1"/>
            </a:bgClr>
          </a:pattFill>
          <a:ln>
            <a:solidFill>
              <a:srgbClr val="7030A0"/>
            </a:solidFill>
          </a:ln>
          <a:effectLst/>
        </c:spPr>
        <c:marker>
          <c:symbol val="none"/>
        </c:marker>
      </c:pivotFmt>
      <c:pivotFmt>
        <c:idx val="18"/>
        <c:spPr>
          <a:pattFill prst="zigZag">
            <a:fgClr>
              <a:srgbClr val="002060"/>
            </a:fgClr>
            <a:bgClr>
              <a:schemeClr val="bg1"/>
            </a:bgClr>
          </a:pattFill>
          <a:ln>
            <a:solidFill>
              <a:srgbClr val="002060"/>
            </a:solidFill>
          </a:ln>
          <a:effectLst/>
        </c:spPr>
        <c:marker>
          <c:symbol val="none"/>
        </c:marker>
      </c:pivotFmt>
      <c:pivotFmt>
        <c:idx val="19"/>
        <c:spPr>
          <a:pattFill prst="zigZag">
            <a:fgClr>
              <a:schemeClr val="accent4">
                <a:lumMod val="50000"/>
              </a:schemeClr>
            </a:fgClr>
            <a:bgClr>
              <a:schemeClr val="bg1"/>
            </a:bgClr>
          </a:pattFill>
          <a:ln>
            <a:solidFill>
              <a:schemeClr val="accent4">
                <a:lumMod val="50000"/>
              </a:schemeClr>
            </a:solidFill>
          </a:ln>
          <a:effectLst/>
        </c:spPr>
        <c:marker>
          <c:symbol val="none"/>
        </c:marker>
      </c:pivotFmt>
      <c:pivotFmt>
        <c:idx val="20"/>
        <c:spPr>
          <a:pattFill prst="zigZag">
            <a:fgClr>
              <a:schemeClr val="accent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c:spPr>
        <c:marker>
          <c:symbol val="none"/>
        </c:marker>
      </c:pivotFmt>
      <c:pivotFmt>
        <c:idx val="21"/>
        <c:spPr>
          <a:pattFill prst="zigZag">
            <a:fgClr>
              <a:schemeClr val="accent2"/>
            </a:fgClr>
            <a:bgClr>
              <a:schemeClr val="bg1"/>
            </a:bgClr>
          </a:pattFill>
          <a:ln>
            <a:solidFill>
              <a:schemeClr val="accent2"/>
            </a:solidFill>
          </a:ln>
          <a:effectLst/>
        </c:spPr>
        <c:marker>
          <c:symbol val="none"/>
        </c:marker>
      </c:pivotFmt>
      <c:pivotFmt>
        <c:idx val="22"/>
        <c:spPr>
          <a:pattFill prst="zigZag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pattFill prst="zigZag">
            <a:fgClr>
              <a:schemeClr val="accent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c:spPr>
        <c:marker>
          <c:symbol val="none"/>
        </c:marker>
      </c:pivotFmt>
      <c:pivotFmt>
        <c:idx val="2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pattFill prst="zigZag">
            <a:fgClr>
              <a:schemeClr val="accent2"/>
            </a:fgClr>
            <a:bgClr>
              <a:schemeClr val="bg1"/>
            </a:bgClr>
          </a:pattFill>
          <a:ln>
            <a:solidFill>
              <a:schemeClr val="accent2"/>
            </a:solidFill>
          </a:ln>
          <a:effectLst/>
        </c:spPr>
        <c:marker>
          <c:symbol val="none"/>
        </c:marker>
      </c:pivotFmt>
      <c:pivotFmt>
        <c:idx val="28"/>
        <c:spPr>
          <a:solidFill>
            <a:srgbClr val="00B050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pattFill prst="zigZag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  <a:effectLst/>
        </c:spPr>
        <c:marker>
          <c:symbol val="none"/>
        </c:marker>
      </c:pivotFmt>
      <c:pivotFmt>
        <c:idx val="30"/>
        <c:spPr>
          <a:solidFill>
            <a:srgbClr val="FFC000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rgbClr val="92D050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pattFill prst="zigZag">
            <a:fgClr>
              <a:srgbClr val="92D050"/>
            </a:fgClr>
            <a:bgClr>
              <a:schemeClr val="bg1"/>
            </a:bgClr>
          </a:pattFill>
          <a:ln>
            <a:solidFill>
              <a:srgbClr val="92D050"/>
            </a:solidFill>
          </a:ln>
          <a:effectLst/>
        </c:spPr>
        <c:marker>
          <c:symbol val="none"/>
        </c:marker>
      </c:pivotFmt>
      <c:pivotFmt>
        <c:idx val="34"/>
        <c:spPr>
          <a:solidFill>
            <a:srgbClr val="7030A0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pattFill prst="zigZag">
            <a:fgClr>
              <a:srgbClr val="7030A0"/>
            </a:fgClr>
            <a:bgClr>
              <a:schemeClr val="bg1"/>
            </a:bgClr>
          </a:pattFill>
          <a:ln>
            <a:solidFill>
              <a:srgbClr val="7030A0"/>
            </a:solidFill>
          </a:ln>
          <a:effectLst/>
        </c:spPr>
        <c:marker>
          <c:symbol val="none"/>
        </c:marker>
      </c:pivotFmt>
      <c:pivotFmt>
        <c:idx val="36"/>
        <c:spPr>
          <a:solidFill>
            <a:srgbClr val="002060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pattFill prst="zigZag">
            <a:fgClr>
              <a:srgbClr val="002060"/>
            </a:fgClr>
            <a:bgClr>
              <a:schemeClr val="bg1"/>
            </a:bgClr>
          </a:pattFill>
          <a:ln>
            <a:solidFill>
              <a:srgbClr val="002060"/>
            </a:solidFill>
          </a:ln>
          <a:effectLst/>
        </c:spPr>
        <c:marker>
          <c:symbol val="none"/>
        </c:marker>
      </c:pivotFmt>
      <c:pivotFmt>
        <c:idx val="38"/>
        <c:spPr>
          <a:solidFill>
            <a:schemeClr val="accent4">
              <a:lumMod val="5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pattFill prst="zigZag">
            <a:fgClr>
              <a:schemeClr val="accent4">
                <a:lumMod val="50000"/>
              </a:schemeClr>
            </a:fgClr>
            <a:bgClr>
              <a:schemeClr val="bg1"/>
            </a:bgClr>
          </a:pattFill>
          <a:ln>
            <a:solidFill>
              <a:schemeClr val="accent4">
                <a:lumMod val="50000"/>
              </a:schemeClr>
            </a:solidFill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pattFill prst="zigZag">
            <a:fgClr>
              <a:schemeClr val="accent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c:spPr>
        <c:marker>
          <c:symbol val="none"/>
        </c:marker>
      </c:pivotFmt>
      <c:pivotFmt>
        <c:idx val="4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pattFill prst="zigZag">
            <a:fgClr>
              <a:schemeClr val="accent2"/>
            </a:fgClr>
            <a:bgClr>
              <a:schemeClr val="bg1"/>
            </a:bgClr>
          </a:pattFill>
          <a:ln>
            <a:solidFill>
              <a:schemeClr val="accent2"/>
            </a:solidFill>
          </a:ln>
          <a:effectLst/>
        </c:spPr>
        <c:marker>
          <c:symbol val="none"/>
        </c:marker>
      </c:pivotFmt>
      <c:pivotFmt>
        <c:idx val="44"/>
        <c:spPr>
          <a:solidFill>
            <a:srgbClr val="00B050"/>
          </a:solidFill>
          <a:ln>
            <a:noFill/>
          </a:ln>
          <a:effectLst/>
        </c:spPr>
        <c:marker>
          <c:symbol val="none"/>
        </c:marker>
      </c:pivotFmt>
      <c:pivotFmt>
        <c:idx val="45"/>
        <c:spPr>
          <a:pattFill prst="zigZag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  <a:effectLst/>
        </c:spPr>
        <c:marker>
          <c:symbol val="none"/>
        </c:marker>
      </c:pivotFmt>
      <c:pivotFmt>
        <c:idx val="46"/>
        <c:spPr>
          <a:solidFill>
            <a:srgbClr val="FFC000"/>
          </a:solidFill>
          <a:ln>
            <a:noFill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8"/>
        <c:spPr>
          <a:solidFill>
            <a:srgbClr val="92D050"/>
          </a:solidFill>
          <a:ln>
            <a:noFill/>
          </a:ln>
          <a:effectLst/>
        </c:spPr>
        <c:marker>
          <c:symbol val="none"/>
        </c:marker>
      </c:pivotFmt>
      <c:pivotFmt>
        <c:idx val="49"/>
        <c:spPr>
          <a:pattFill prst="zigZag">
            <a:fgClr>
              <a:srgbClr val="92D050"/>
            </a:fgClr>
            <a:bgClr>
              <a:schemeClr val="bg1"/>
            </a:bgClr>
          </a:pattFill>
          <a:ln>
            <a:solidFill>
              <a:srgbClr val="92D050"/>
            </a:solidFill>
          </a:ln>
          <a:effectLst/>
        </c:spPr>
        <c:marker>
          <c:symbol val="none"/>
        </c:marker>
      </c:pivotFmt>
      <c:pivotFmt>
        <c:idx val="50"/>
        <c:spPr>
          <a:solidFill>
            <a:srgbClr val="7030A0"/>
          </a:solidFill>
          <a:ln>
            <a:noFill/>
          </a:ln>
          <a:effectLst/>
        </c:spPr>
        <c:marker>
          <c:symbol val="none"/>
        </c:marker>
      </c:pivotFmt>
      <c:pivotFmt>
        <c:idx val="51"/>
        <c:spPr>
          <a:pattFill prst="zigZag">
            <a:fgClr>
              <a:srgbClr val="7030A0"/>
            </a:fgClr>
            <a:bgClr>
              <a:schemeClr val="bg1"/>
            </a:bgClr>
          </a:pattFill>
          <a:ln>
            <a:solidFill>
              <a:srgbClr val="7030A0"/>
            </a:solidFill>
          </a:ln>
          <a:effectLst/>
        </c:spPr>
        <c:marker>
          <c:symbol val="none"/>
        </c:marker>
      </c:pivotFmt>
      <c:pivotFmt>
        <c:idx val="52"/>
        <c:spPr>
          <a:solidFill>
            <a:srgbClr val="002060"/>
          </a:solidFill>
          <a:ln>
            <a:noFill/>
          </a:ln>
          <a:effectLst/>
        </c:spPr>
        <c:marker>
          <c:symbol val="none"/>
        </c:marker>
      </c:pivotFmt>
      <c:pivotFmt>
        <c:idx val="53"/>
        <c:spPr>
          <a:pattFill prst="zigZag">
            <a:fgClr>
              <a:srgbClr val="002060"/>
            </a:fgClr>
            <a:bgClr>
              <a:schemeClr val="bg1"/>
            </a:bgClr>
          </a:pattFill>
          <a:ln>
            <a:solidFill>
              <a:srgbClr val="002060"/>
            </a:solidFill>
          </a:ln>
          <a:effectLst/>
        </c:spPr>
        <c:marker>
          <c:symbol val="none"/>
        </c:marker>
      </c:pivotFmt>
      <c:pivotFmt>
        <c:idx val="54"/>
        <c:spPr>
          <a:solidFill>
            <a:schemeClr val="accent4">
              <a:lumMod val="5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55"/>
        <c:spPr>
          <a:pattFill prst="zigZag">
            <a:fgClr>
              <a:schemeClr val="accent4">
                <a:lumMod val="50000"/>
              </a:schemeClr>
            </a:fgClr>
            <a:bgClr>
              <a:schemeClr val="bg1"/>
            </a:bgClr>
          </a:pattFill>
          <a:ln>
            <a:solidFill>
              <a:schemeClr val="accent4">
                <a:lumMod val="50000"/>
              </a:schemeClr>
            </a:solidFill>
          </a:ln>
          <a:effectLst/>
        </c:spPr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spPr>
          <a:pattFill prst="zigZag">
            <a:fgClr>
              <a:schemeClr val="accent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c:spPr>
        <c:marker>
          <c:symbol val="none"/>
        </c:marker>
      </c:pivotFmt>
      <c:pivotFmt>
        <c:idx val="5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59"/>
        <c:spPr>
          <a:pattFill prst="zigZag">
            <a:fgClr>
              <a:schemeClr val="accent2"/>
            </a:fgClr>
            <a:bgClr>
              <a:schemeClr val="bg1"/>
            </a:bgClr>
          </a:pattFill>
          <a:ln>
            <a:solidFill>
              <a:schemeClr val="accent2"/>
            </a:solidFill>
          </a:ln>
          <a:effectLst/>
        </c:spPr>
        <c:marker>
          <c:symbol val="none"/>
        </c:marker>
      </c:pivotFmt>
      <c:pivotFmt>
        <c:idx val="60"/>
        <c:spPr>
          <a:solidFill>
            <a:srgbClr val="00B050"/>
          </a:solidFill>
          <a:ln>
            <a:noFill/>
          </a:ln>
          <a:effectLst/>
        </c:spPr>
        <c:marker>
          <c:symbol val="none"/>
        </c:marker>
      </c:pivotFmt>
      <c:pivotFmt>
        <c:idx val="61"/>
        <c:spPr>
          <a:pattFill prst="zigZag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  <a:effectLst/>
        </c:spPr>
        <c:marker>
          <c:symbol val="none"/>
        </c:marker>
      </c:pivotFmt>
      <c:pivotFmt>
        <c:idx val="62"/>
        <c:spPr>
          <a:solidFill>
            <a:srgbClr val="FFC000"/>
          </a:solidFill>
          <a:ln>
            <a:noFill/>
          </a:ln>
          <a:effectLst/>
        </c:spPr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spPr>
          <a:solidFill>
            <a:srgbClr val="92D050"/>
          </a:solidFill>
          <a:ln>
            <a:noFill/>
          </a:ln>
          <a:effectLst/>
        </c:spPr>
        <c:marker>
          <c:symbol val="none"/>
        </c:marker>
      </c:pivotFmt>
      <c:pivotFmt>
        <c:idx val="65"/>
        <c:spPr>
          <a:pattFill prst="zigZag">
            <a:fgClr>
              <a:srgbClr val="92D050"/>
            </a:fgClr>
            <a:bgClr>
              <a:schemeClr val="bg1"/>
            </a:bgClr>
          </a:pattFill>
          <a:ln>
            <a:solidFill>
              <a:srgbClr val="92D050"/>
            </a:solidFill>
          </a:ln>
          <a:effectLst/>
        </c:spPr>
        <c:marker>
          <c:symbol val="none"/>
        </c:marker>
      </c:pivotFmt>
      <c:pivotFmt>
        <c:idx val="66"/>
        <c:spPr>
          <a:solidFill>
            <a:srgbClr val="7030A0"/>
          </a:solidFill>
          <a:ln>
            <a:noFill/>
          </a:ln>
          <a:effectLst/>
        </c:spPr>
        <c:marker>
          <c:symbol val="none"/>
        </c:marker>
      </c:pivotFmt>
      <c:pivotFmt>
        <c:idx val="67"/>
        <c:spPr>
          <a:pattFill prst="zigZag">
            <a:fgClr>
              <a:srgbClr val="7030A0"/>
            </a:fgClr>
            <a:bgClr>
              <a:schemeClr val="bg1"/>
            </a:bgClr>
          </a:pattFill>
          <a:ln>
            <a:solidFill>
              <a:srgbClr val="7030A0"/>
            </a:solidFill>
          </a:ln>
          <a:effectLst/>
        </c:spPr>
        <c:marker>
          <c:symbol val="none"/>
        </c:marker>
      </c:pivotFmt>
      <c:pivotFmt>
        <c:idx val="68"/>
        <c:spPr>
          <a:solidFill>
            <a:srgbClr val="002060"/>
          </a:solidFill>
          <a:ln>
            <a:noFill/>
          </a:ln>
          <a:effectLst/>
        </c:spPr>
        <c:marker>
          <c:symbol val="none"/>
        </c:marker>
      </c:pivotFmt>
      <c:pivotFmt>
        <c:idx val="69"/>
        <c:spPr>
          <a:pattFill prst="zigZag">
            <a:fgClr>
              <a:srgbClr val="002060"/>
            </a:fgClr>
            <a:bgClr>
              <a:schemeClr val="bg1"/>
            </a:bgClr>
          </a:pattFill>
          <a:ln>
            <a:solidFill>
              <a:srgbClr val="002060"/>
            </a:solidFill>
          </a:ln>
          <a:effectLst/>
        </c:spPr>
        <c:marker>
          <c:symbol val="none"/>
        </c:marker>
      </c:pivotFmt>
      <c:pivotFmt>
        <c:idx val="70"/>
        <c:spPr>
          <a:solidFill>
            <a:schemeClr val="accent4">
              <a:lumMod val="5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71"/>
        <c:spPr>
          <a:pattFill prst="zigZag">
            <a:fgClr>
              <a:schemeClr val="accent4">
                <a:lumMod val="50000"/>
              </a:schemeClr>
            </a:fgClr>
            <a:bgClr>
              <a:schemeClr val="bg1"/>
            </a:bgClr>
          </a:pattFill>
          <a:ln>
            <a:solidFill>
              <a:schemeClr val="accent4">
                <a:lumMod val="50000"/>
              </a:schemeClr>
            </a:solidFill>
          </a:ln>
          <a:effectLst/>
        </c:spPr>
        <c:marker>
          <c:symbol val="none"/>
        </c:marker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noFill/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noFill/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rgbClr val="00B050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noFill/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rgbClr val="FFC000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rgbClr val="92D050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noFill/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rgbClr val="7030A0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noFill/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rgbClr val="002060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noFill/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4">
              <a:lumMod val="5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noFill/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noFill/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noFill/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rgbClr val="00B050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noFill/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rgbClr val="FFC000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rgbClr val="92D050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noFill/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rgbClr val="7030A0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noFill/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rgbClr val="002060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noFill/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4">
              <a:lumMod val="5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noFill/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noFill/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noFill/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rgbClr val="00B050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noFill/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rgbClr val="FFC000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rgbClr val="92D050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noFill/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rgbClr val="7030A0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noFill/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rgbClr val="002060"/>
          </a:solidFill>
          <a:ln>
            <a:noFill/>
          </a:ln>
          <a:effectLst/>
        </c:spPr>
        <c:marker>
          <c:symbol val="none"/>
        </c:marker>
      </c:pivotFmt>
      <c:pivotFmt>
        <c:idx val="117"/>
        <c:spPr>
          <a:noFill/>
          <a:ln>
            <a:noFill/>
          </a:ln>
          <a:effectLst/>
        </c:spPr>
        <c:marker>
          <c:symbol val="none"/>
        </c:marker>
      </c:pivotFmt>
      <c:pivotFmt>
        <c:idx val="118"/>
        <c:spPr>
          <a:solidFill>
            <a:schemeClr val="accent4">
              <a:lumMod val="5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119"/>
        <c:spPr>
          <a:noFill/>
          <a:ln>
            <a:noFill/>
          </a:ln>
          <a:effectLst/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5.2409339457567802E-2"/>
          <c:y val="9.2948118715439704E-2"/>
          <c:w val="0.92956167979002624"/>
          <c:h val="0.855770450568678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Sheet2!$A$69:$A$71</c:f>
              <c:strCache>
                <c:ptCount val="1"/>
                <c:pt idx="0">
                  <c:v>COMFOREST - Carbon Index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Sheet2!$A$72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Sheet2!$A$72</c:f>
              <c:numCache>
                <c:formatCode>0.000000</c:formatCode>
                <c:ptCount val="1"/>
                <c:pt idx="0">
                  <c:v>120.22606730113891</c:v>
                </c:pt>
              </c:numCache>
            </c:numRef>
          </c:val>
        </c:ser>
        <c:ser>
          <c:idx val="1"/>
          <c:order val="1"/>
          <c:tx>
            <c:strRef>
              <c:f>Sheet2!$B$69:$B$71</c:f>
              <c:strCache>
                <c:ptCount val="1"/>
                <c:pt idx="0">
                  <c:v>COMFOREST - Gender Index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Sheet2!$A$72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Sheet2!$B$72</c:f>
              <c:numCache>
                <c:formatCode>0.000000</c:formatCode>
                <c:ptCount val="1"/>
                <c:pt idx="0">
                  <c:v>3</c:v>
                </c:pt>
              </c:numCache>
            </c:numRef>
          </c:val>
        </c:ser>
        <c:ser>
          <c:idx val="2"/>
          <c:order val="2"/>
          <c:tx>
            <c:strRef>
              <c:f>Sheet2!$C$69:$C$71</c:f>
              <c:strCache>
                <c:ptCount val="1"/>
                <c:pt idx="0">
                  <c:v>FALL - Carbon Index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Sheet2!$A$72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Sheet2!$C$72</c:f>
              <c:numCache>
                <c:formatCode>0.000000</c:formatCode>
                <c:ptCount val="1"/>
                <c:pt idx="0">
                  <c:v>77.933079165530671</c:v>
                </c:pt>
              </c:numCache>
            </c:numRef>
          </c:val>
        </c:ser>
        <c:ser>
          <c:idx val="3"/>
          <c:order val="3"/>
          <c:tx>
            <c:strRef>
              <c:f>Sheet2!$D$69:$D$71</c:f>
              <c:strCache>
                <c:ptCount val="1"/>
                <c:pt idx="0">
                  <c:v>FALL - Gender Index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Sheet2!$A$72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Sheet2!$D$72</c:f>
              <c:numCache>
                <c:formatCode>0.000000</c:formatCode>
                <c:ptCount val="1"/>
                <c:pt idx="0">
                  <c:v>2.6666666666666665</c:v>
                </c:pt>
              </c:numCache>
            </c:numRef>
          </c:val>
        </c:ser>
        <c:ser>
          <c:idx val="4"/>
          <c:order val="4"/>
          <c:tx>
            <c:strRef>
              <c:f>Sheet2!$E$69:$E$71</c:f>
              <c:strCache>
                <c:ptCount val="1"/>
                <c:pt idx="0">
                  <c:v>FOREST - Carbon Index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Sheet2!$A$72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Sheet2!$E$72</c:f>
              <c:numCache>
                <c:formatCode>0.000000</c:formatCode>
                <c:ptCount val="1"/>
                <c:pt idx="0">
                  <c:v>99.999999999999986</c:v>
                </c:pt>
              </c:numCache>
            </c:numRef>
          </c:val>
        </c:ser>
        <c:ser>
          <c:idx val="5"/>
          <c:order val="5"/>
          <c:tx>
            <c:strRef>
              <c:f>Sheet2!$F$69:$F$71</c:f>
              <c:strCache>
                <c:ptCount val="1"/>
                <c:pt idx="0">
                  <c:v>FOREST - Gender Index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Sheet2!$A$72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Sheet2!$F$72</c:f>
              <c:numCache>
                <c:formatCode>0.000000</c:formatCode>
                <c:ptCount val="1"/>
                <c:pt idx="0">
                  <c:v>2.8</c:v>
                </c:pt>
              </c:numCache>
            </c:numRef>
          </c:val>
        </c:ser>
        <c:ser>
          <c:idx val="6"/>
          <c:order val="6"/>
          <c:tx>
            <c:strRef>
              <c:f>Sheet2!$G$69:$G$71</c:f>
              <c:strCache>
                <c:ptCount val="1"/>
                <c:pt idx="0">
                  <c:v>FORESTPLANT - Carbon Index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Sheet2!$A$72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Sheet2!$G$72</c:f>
              <c:numCache>
                <c:formatCode>0.000000</c:formatCode>
                <c:ptCount val="1"/>
                <c:pt idx="0">
                  <c:v>94.927999040772363</c:v>
                </c:pt>
              </c:numCache>
            </c:numRef>
          </c:val>
        </c:ser>
        <c:ser>
          <c:idx val="7"/>
          <c:order val="7"/>
          <c:tx>
            <c:strRef>
              <c:f>Sheet2!$H$69:$H$71</c:f>
              <c:strCache>
                <c:ptCount val="1"/>
                <c:pt idx="0">
                  <c:v>FORESTPLANT - Gender Index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Sheet2!$A$72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Sheet2!$H$72</c:f>
              <c:numCache>
                <c:formatCode>0.000000</c:formatCode>
                <c:ptCount val="1"/>
                <c:pt idx="0">
                  <c:v>0</c:v>
                </c:pt>
              </c:numCache>
            </c:numRef>
          </c:val>
        </c:ser>
        <c:ser>
          <c:idx val="8"/>
          <c:order val="8"/>
          <c:tx>
            <c:strRef>
              <c:f>Sheet2!$I$69:$I$71</c:f>
              <c:strCache>
                <c:ptCount val="1"/>
                <c:pt idx="0">
                  <c:v>FRUITPLANT - Carbon Index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Sheet2!$A$72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Sheet2!$I$72</c:f>
              <c:numCache>
                <c:formatCode>0.000000</c:formatCode>
                <c:ptCount val="1"/>
                <c:pt idx="0">
                  <c:v>70.869431700265324</c:v>
                </c:pt>
              </c:numCache>
            </c:numRef>
          </c:val>
        </c:ser>
        <c:ser>
          <c:idx val="9"/>
          <c:order val="9"/>
          <c:tx>
            <c:strRef>
              <c:f>Sheet2!$J$69:$J$71</c:f>
              <c:strCache>
                <c:ptCount val="1"/>
                <c:pt idx="0">
                  <c:v>FRUITPLANT - Gender Index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Sheet2!$A$72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Sheet2!$J$72</c:f>
              <c:numCache>
                <c:formatCode>0.000000</c:formatCode>
                <c:ptCount val="1"/>
                <c:pt idx="0">
                  <c:v>1.7500000000000004</c:v>
                </c:pt>
              </c:numCache>
            </c:numRef>
          </c:val>
        </c:ser>
        <c:ser>
          <c:idx val="10"/>
          <c:order val="10"/>
          <c:tx>
            <c:strRef>
              <c:f>Sheet2!$K$69:$K$71</c:f>
              <c:strCache>
                <c:ptCount val="1"/>
                <c:pt idx="0">
                  <c:v>PARKLAND - Carbon Index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Sheet2!$A$72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Sheet2!$K$72</c:f>
              <c:numCache>
                <c:formatCode>0.000000</c:formatCode>
                <c:ptCount val="1"/>
                <c:pt idx="0">
                  <c:v>79.366570988419497</c:v>
                </c:pt>
              </c:numCache>
            </c:numRef>
          </c:val>
        </c:ser>
        <c:ser>
          <c:idx val="11"/>
          <c:order val="11"/>
          <c:tx>
            <c:strRef>
              <c:f>Sheet2!$L$69:$L$71</c:f>
              <c:strCache>
                <c:ptCount val="1"/>
                <c:pt idx="0">
                  <c:v>PARKLAND - Gender Index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Sheet2!$A$72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Sheet2!$L$72</c:f>
              <c:numCache>
                <c:formatCode>0.000000</c:formatCode>
                <c:ptCount val="1"/>
                <c:pt idx="0">
                  <c:v>3</c:v>
                </c:pt>
              </c:numCache>
            </c:numRef>
          </c:val>
        </c:ser>
        <c:ser>
          <c:idx val="12"/>
          <c:order val="12"/>
          <c:tx>
            <c:strRef>
              <c:f>Sheet2!$M$69:$M$71</c:f>
              <c:strCache>
                <c:ptCount val="1"/>
                <c:pt idx="0">
                  <c:v>RESTORATION - Carbon Index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Sheet2!$A$72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Sheet2!$M$72</c:f>
              <c:numCache>
                <c:formatCode>0.000000</c:formatCode>
                <c:ptCount val="1"/>
                <c:pt idx="0">
                  <c:v>82.498845505961597</c:v>
                </c:pt>
              </c:numCache>
            </c:numRef>
          </c:val>
        </c:ser>
        <c:ser>
          <c:idx val="13"/>
          <c:order val="13"/>
          <c:tx>
            <c:strRef>
              <c:f>Sheet2!$N$69:$N$71</c:f>
              <c:strCache>
                <c:ptCount val="1"/>
                <c:pt idx="0">
                  <c:v>RESTORATION - Gender Index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Sheet2!$A$72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Sheet2!$N$72</c:f>
              <c:numCache>
                <c:formatCode>0.000000</c:formatCode>
                <c:ptCount val="1"/>
                <c:pt idx="0">
                  <c:v>2.6666666666666665</c:v>
                </c:pt>
              </c:numCache>
            </c:numRef>
          </c:val>
        </c:ser>
        <c:ser>
          <c:idx val="14"/>
          <c:order val="14"/>
          <c:tx>
            <c:strRef>
              <c:f>Sheet2!$O$69:$O$71</c:f>
              <c:strCache>
                <c:ptCount val="1"/>
                <c:pt idx="0">
                  <c:v>TEMOIN - Carbon Index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Sheet2!$A$72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Sheet2!$O$72</c:f>
              <c:numCache>
                <c:formatCode>0.000000</c:formatCode>
                <c:ptCount val="1"/>
                <c:pt idx="0">
                  <c:v>70.903853200771579</c:v>
                </c:pt>
              </c:numCache>
            </c:numRef>
          </c:val>
        </c:ser>
        <c:ser>
          <c:idx val="15"/>
          <c:order val="15"/>
          <c:tx>
            <c:strRef>
              <c:f>Sheet2!$P$69:$P$71</c:f>
              <c:strCache>
                <c:ptCount val="1"/>
                <c:pt idx="0">
                  <c:v>TEMOIN - Gender Index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Sheet2!$A$72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Sheet2!$P$72</c:f>
              <c:numCache>
                <c:formatCode>0.000000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1261152"/>
        <c:axId val="401255272"/>
      </c:barChart>
      <c:catAx>
        <c:axId val="4012611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01255272"/>
        <c:crosses val="autoZero"/>
        <c:auto val="1"/>
        <c:lblAlgn val="ctr"/>
        <c:lblOffset val="100"/>
        <c:noMultiLvlLbl val="0"/>
      </c:catAx>
      <c:valAx>
        <c:axId val="401255272"/>
        <c:scaling>
          <c:orientation val="minMax"/>
          <c:min val="2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1261152"/>
        <c:crosses val="autoZero"/>
        <c:crossBetween val="between"/>
        <c:majorUnit val="4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0.58841</cdr:x>
      <cdr:y>0.31144</cdr:y>
    </cdr:from>
    <cdr:to>
      <cdr:x>0.73016</cdr:x>
      <cdr:y>0.48058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380459" y="455542"/>
          <a:ext cx="1296167" cy="2474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CH" sz="1600" dirty="0" smtClean="0"/>
            <a:t>Parklands </a:t>
          </a:r>
          <a:endParaRPr lang="en-GB" sz="16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AC241C-3BBF-4AE0-8428-5E9F2374B98E}" type="datetimeFigureOut">
              <a:rPr lang="en-GB" smtClean="0"/>
              <a:t>09/12/2015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E2C1A4-94EC-463F-B365-0868BD62B9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282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1118E-7B18-4FC9-BA87-2B72D1711F3E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4822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Second </a:t>
            </a:r>
            <a:r>
              <a:rPr lang="fr-FR" dirty="0" err="1" smtClean="0"/>
              <a:t>result</a:t>
            </a:r>
            <a:r>
              <a:rPr lang="fr-FR" dirty="0" smtClean="0"/>
              <a:t>: </a:t>
            </a:r>
            <a:r>
              <a:rPr lang="fr-FR" sz="1200" dirty="0" err="1" smtClean="0"/>
              <a:t>there</a:t>
            </a:r>
            <a:r>
              <a:rPr lang="fr-FR" sz="1200" dirty="0" smtClean="0"/>
              <a:t> </a:t>
            </a:r>
            <a:r>
              <a:rPr lang="fr-FR" sz="1200" dirty="0" err="1" smtClean="0"/>
              <a:t>is</a:t>
            </a:r>
            <a:r>
              <a:rPr lang="fr-FR" sz="1200" dirty="0" smtClean="0"/>
              <a:t> a </a:t>
            </a:r>
            <a:r>
              <a:rPr lang="fr-FR" sz="1200" dirty="0" err="1" smtClean="0"/>
              <a:t>significant</a:t>
            </a:r>
            <a:r>
              <a:rPr lang="fr-FR" sz="1200" dirty="0" smtClean="0"/>
              <a:t> main </a:t>
            </a:r>
            <a:r>
              <a:rPr lang="fr-FR" sz="1200" dirty="0" err="1" smtClean="0"/>
              <a:t>effect</a:t>
            </a:r>
            <a:r>
              <a:rPr lang="fr-FR" sz="1200" dirty="0" smtClean="0"/>
              <a:t> of </a:t>
            </a:r>
            <a:r>
              <a:rPr lang="fr-FR" sz="1200" dirty="0" err="1" smtClean="0"/>
              <a:t>wood</a:t>
            </a:r>
            <a:r>
              <a:rPr lang="fr-FR" sz="1200" dirty="0" smtClean="0"/>
              <a:t> sale</a:t>
            </a:r>
            <a:r>
              <a:rPr lang="fr-FR" sz="1200" baseline="0" dirty="0" smtClean="0"/>
              <a:t> </a:t>
            </a:r>
            <a:r>
              <a:rPr lang="fr-FR" sz="1200" dirty="0" smtClean="0"/>
              <a:t>on </a:t>
            </a:r>
            <a:r>
              <a:rPr lang="fr-FR" sz="1200" dirty="0" err="1" smtClean="0"/>
              <a:t>cereals</a:t>
            </a:r>
            <a:r>
              <a:rPr lang="fr-FR" sz="1200" dirty="0" smtClean="0"/>
              <a:t> </a:t>
            </a:r>
            <a:r>
              <a:rPr lang="fr-FR" sz="1200" dirty="0" err="1" smtClean="0"/>
              <a:t>purchase</a:t>
            </a:r>
            <a:r>
              <a:rPr lang="fr-FR" sz="1200" dirty="0" smtClean="0"/>
              <a:t> in </a:t>
            </a:r>
            <a:r>
              <a:rPr lang="fr-FR" sz="1200" dirty="0" err="1" smtClean="0"/>
              <a:t>Sorobouly</a:t>
            </a:r>
            <a:endParaRPr lang="fr-FR" sz="1200" dirty="0" smtClean="0"/>
          </a:p>
          <a:p>
            <a:endParaRPr lang="fr-FR" sz="1200" dirty="0" smtClean="0"/>
          </a:p>
          <a:p>
            <a:r>
              <a:rPr lang="fr-FR" dirty="0" smtClean="0"/>
              <a:t>There </a:t>
            </a:r>
            <a:r>
              <a:rPr lang="fr-FR" dirty="0" err="1" smtClean="0"/>
              <a:t>is</a:t>
            </a:r>
            <a:r>
              <a:rPr lang="fr-FR" dirty="0" smtClean="0"/>
              <a:t> about 4 times </a:t>
            </a:r>
            <a:r>
              <a:rPr lang="fr-FR" dirty="0" err="1" smtClean="0"/>
              <a:t>households</a:t>
            </a:r>
            <a:r>
              <a:rPr lang="fr-FR" dirty="0" smtClean="0"/>
              <a:t> </a:t>
            </a:r>
            <a:r>
              <a:rPr lang="fr-FR" dirty="0" err="1" smtClean="0"/>
              <a:t>likely</a:t>
            </a:r>
            <a:r>
              <a:rPr lang="fr-FR" dirty="0" smtClean="0"/>
              <a:t> to have </a:t>
            </a:r>
            <a:r>
              <a:rPr lang="fr-FR" dirty="0" err="1" smtClean="0"/>
              <a:t>bought</a:t>
            </a:r>
            <a:r>
              <a:rPr lang="fr-FR" dirty="0" smtClean="0"/>
              <a:t> </a:t>
            </a:r>
            <a:r>
              <a:rPr lang="fr-FR" dirty="0" err="1" smtClean="0"/>
              <a:t>cereals</a:t>
            </a:r>
            <a:r>
              <a:rPr lang="fr-FR" dirty="0" smtClean="0"/>
              <a:t> </a:t>
            </a:r>
            <a:r>
              <a:rPr lang="fr-FR" dirty="0" err="1" smtClean="0"/>
              <a:t>when</a:t>
            </a:r>
            <a:r>
              <a:rPr lang="fr-FR" dirty="0" smtClean="0"/>
              <a:t> </a:t>
            </a:r>
            <a:r>
              <a:rPr lang="fr-FR" dirty="0" err="1" smtClean="0"/>
              <a:t>having</a:t>
            </a:r>
            <a:r>
              <a:rPr lang="fr-FR" dirty="0" smtClean="0"/>
              <a:t> </a:t>
            </a:r>
            <a:r>
              <a:rPr lang="fr-FR" dirty="0" err="1" smtClean="0"/>
              <a:t>sold</a:t>
            </a:r>
            <a:r>
              <a:rPr lang="fr-FR" dirty="0" smtClean="0"/>
              <a:t> </a:t>
            </a:r>
            <a:r>
              <a:rPr lang="fr-FR" dirty="0" err="1" smtClean="0"/>
              <a:t>wood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84E30-EE12-4B6B-A341-A7B17EEFE7B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7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IFOR_IMG_2352_2012-03-23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045"/>
            <a:ext cx="9144000" cy="5332223"/>
          </a:xfrm>
          <a:prstGeom prst="rect">
            <a:avLst/>
          </a:prstGeom>
        </p:spPr>
      </p:pic>
      <p:pic>
        <p:nvPicPr>
          <p:cNvPr id="9" name="Picture 8" descr="header.png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0" y="4857750"/>
            <a:ext cx="9144000" cy="2000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5085184"/>
            <a:ext cx="6264696" cy="720080"/>
          </a:xfrm>
        </p:spPr>
        <p:txBody>
          <a:bodyPr>
            <a:noAutofit/>
          </a:bodyPr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27784" y="5805264"/>
            <a:ext cx="6264696" cy="36004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2627785" y="6165304"/>
            <a:ext cx="6264696" cy="432047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9" descr="CIFOR_logo.png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1561719" y="5521963"/>
            <a:ext cx="898983" cy="85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35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15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90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446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9603"/>
            <a:ext cx="9144000" cy="6718397"/>
          </a:xfrm>
          <a:prstGeom prst="rect">
            <a:avLst/>
          </a:prstGeom>
        </p:spPr>
      </p:pic>
      <p:pic>
        <p:nvPicPr>
          <p:cNvPr id="5" name="Picture 4" descr="footer.png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0" y="5202369"/>
            <a:ext cx="9144000" cy="166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6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Multi-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15446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9603"/>
            <a:ext cx="9144000" cy="6718397"/>
          </a:xfrm>
          <a:prstGeom prst="rect">
            <a:avLst/>
          </a:prstGeom>
        </p:spPr>
      </p:pic>
      <p:pic>
        <p:nvPicPr>
          <p:cNvPr id="8" name="Picture 7" descr="footer.png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0" y="5202369"/>
            <a:ext cx="9144000" cy="166306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2636168" y="5545807"/>
            <a:ext cx="6400328" cy="968870"/>
          </a:xfrm>
          <a:prstGeom prst="rect">
            <a:avLst/>
          </a:prstGeom>
          <a:solidFill>
            <a:srgbClr val="FAF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931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Multi-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:\User\Ramadian Bachtiar\@Best shots\General Forest\20091005_Indonesia_MP_011.jp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46368"/>
            <a:ext cx="9144000" cy="5652217"/>
          </a:xfrm>
          <a:prstGeom prst="rect">
            <a:avLst/>
          </a:prstGeom>
          <a:noFill/>
        </p:spPr>
      </p:pic>
      <p:pic>
        <p:nvPicPr>
          <p:cNvPr id="8" name="Picture 7" descr="header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0" y="4857750"/>
            <a:ext cx="9144000" cy="2000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5085184"/>
            <a:ext cx="6264696" cy="720080"/>
          </a:xfrm>
        </p:spPr>
        <p:txBody>
          <a:bodyPr>
            <a:noAutofit/>
          </a:bodyPr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27784" y="5805264"/>
            <a:ext cx="6264696" cy="36004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2627785" y="6165304"/>
            <a:ext cx="6264696" cy="432047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62820" y="5277257"/>
            <a:ext cx="2483768" cy="1224135"/>
          </a:xfrm>
          <a:prstGeom prst="rect">
            <a:avLst/>
          </a:prstGeom>
          <a:solidFill>
            <a:srgbClr val="F0F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848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27013" indent="-227013">
              <a:defRPr sz="2000"/>
            </a:lvl1pPr>
            <a:lvl2pPr marL="461963" indent="-234950">
              <a:defRPr sz="2000"/>
            </a:lvl2pPr>
            <a:lvl3pPr marL="687388" indent="-225425">
              <a:defRPr sz="2000"/>
            </a:lvl3pPr>
            <a:lvl4pPr marL="1031875" indent="-288925">
              <a:defRPr sz="2000"/>
            </a:lvl4pPr>
            <a:lvl5pPr marL="1258888" indent="-227013"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49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628775"/>
            <a:ext cx="8229600" cy="4608513"/>
          </a:xfrm>
        </p:spPr>
        <p:txBody>
          <a:bodyPr/>
          <a:lstStyle>
            <a:lvl1pPr>
              <a:buNone/>
              <a:defRPr/>
            </a:lvl1pPr>
            <a:lvl2pPr marL="461963" indent="-234950">
              <a:buFont typeface="Wingdings" pitchFamily="2" charset="2"/>
              <a:buChar char="§"/>
              <a:defRPr/>
            </a:lvl2pPr>
            <a:lvl3pPr marL="687388" indent="-225425">
              <a:buFont typeface="Arial" pitchFamily="34" charset="0"/>
              <a:buChar char="•"/>
              <a:defRPr/>
            </a:lvl3pPr>
            <a:lvl4pPr marL="968375" indent="-280988">
              <a:buFont typeface="Verdana" pitchFamily="34" charset="0"/>
              <a:buChar char="-"/>
              <a:defRPr/>
            </a:lvl4pPr>
            <a:lvl5pPr marL="1203325" indent="-234950">
              <a:buFont typeface="Arial" pitchFamily="34" charset="0"/>
              <a:buChar char="»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22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628800"/>
            <a:ext cx="3970338" cy="4536504"/>
          </a:xfrm>
        </p:spPr>
        <p:txBody>
          <a:bodyPr/>
          <a:lstStyle>
            <a:lvl1pPr marL="0" indent="0">
              <a:buNone/>
              <a:defRPr/>
            </a:lvl1pPr>
            <a:lvl2pPr>
              <a:buFont typeface="Wingdings" pitchFamily="2" charset="2"/>
              <a:buChar char="§"/>
              <a:defRPr/>
            </a:lvl2pPr>
            <a:lvl3pPr>
              <a:buFont typeface="Arial" pitchFamily="34" charset="0"/>
              <a:buChar char="•"/>
              <a:defRPr/>
            </a:lvl3pPr>
            <a:lvl4pPr>
              <a:buFont typeface="Verdana" pitchFamily="34" charset="0"/>
              <a:buChar char="-"/>
              <a:defRPr/>
            </a:lvl4pPr>
            <a:lvl5pPr marL="1203325" indent="-234950">
              <a:buFont typeface="Arial" pitchFamily="34" charset="0"/>
              <a:buChar char="»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1"/>
          </p:nvPr>
        </p:nvSpPr>
        <p:spPr>
          <a:xfrm>
            <a:off x="4579938" y="1628800"/>
            <a:ext cx="3970338" cy="4536504"/>
          </a:xfrm>
        </p:spPr>
        <p:txBody>
          <a:bodyPr/>
          <a:lstStyle>
            <a:lvl1pPr marL="0" indent="0">
              <a:buNone/>
              <a:defRPr/>
            </a:lvl1pPr>
            <a:lvl2pPr>
              <a:buFont typeface="Wingdings" pitchFamily="2" charset="2"/>
              <a:buChar char="§"/>
              <a:defRPr/>
            </a:lvl2pPr>
            <a:lvl3pPr>
              <a:buFont typeface="Arial" pitchFamily="34" charset="0"/>
              <a:buChar char="•"/>
              <a:defRPr/>
            </a:lvl3pPr>
            <a:lvl4pPr>
              <a:buFont typeface="Verdana" pitchFamily="34" charset="0"/>
              <a:buChar char="-"/>
              <a:defRPr/>
            </a:lvl4pPr>
            <a:lvl5pPr marL="1203325" indent="-234950">
              <a:buFont typeface="Arial" pitchFamily="34" charset="0"/>
              <a:buChar char="»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16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Columns All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628800"/>
            <a:ext cx="3970338" cy="4536504"/>
          </a:xfrm>
        </p:spPr>
        <p:txBody>
          <a:bodyPr/>
          <a:lstStyle>
            <a:lvl1pPr marL="227013" indent="-227013">
              <a:buFont typeface="Wingdings" pitchFamily="2" charset="2"/>
              <a:buChar char="§"/>
              <a:defRPr/>
            </a:lvl1pPr>
            <a:lvl2pPr>
              <a:buFont typeface="Arial" pitchFamily="34" charset="0"/>
              <a:buChar char="•"/>
              <a:defRPr/>
            </a:lvl2pPr>
            <a:lvl3pPr>
              <a:buFont typeface="Verdana" pitchFamily="34" charset="0"/>
              <a:buChar char="-"/>
              <a:defRPr/>
            </a:lvl3pPr>
            <a:lvl4pPr>
              <a:buFont typeface="Arial" pitchFamily="34" charset="0"/>
              <a:buChar char="»"/>
              <a:defRPr/>
            </a:lvl4pPr>
            <a:lvl5pPr marL="1203325" indent="-234950">
              <a:buFont typeface="Wingdings" pitchFamily="2" charset="2"/>
              <a:buChar char="Ø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4716462" y="1628800"/>
            <a:ext cx="3970338" cy="4536504"/>
          </a:xfrm>
        </p:spPr>
        <p:txBody>
          <a:bodyPr/>
          <a:lstStyle>
            <a:lvl1pPr marL="227013" indent="-227013">
              <a:buFont typeface="Wingdings" pitchFamily="2" charset="2"/>
              <a:buChar char="§"/>
              <a:defRPr/>
            </a:lvl1pPr>
            <a:lvl2pPr>
              <a:buFont typeface="Arial" pitchFamily="34" charset="0"/>
              <a:buChar char="•"/>
              <a:defRPr/>
            </a:lvl2pPr>
            <a:lvl3pPr>
              <a:buFont typeface="Verdana" pitchFamily="34" charset="0"/>
              <a:buChar char="-"/>
              <a:defRPr/>
            </a:lvl3pPr>
            <a:lvl4pPr>
              <a:buFont typeface="Arial" pitchFamily="34" charset="0"/>
              <a:buChar char="»"/>
              <a:defRPr/>
            </a:lvl4pPr>
            <a:lvl5pPr marL="1203325" indent="-234950">
              <a:buFont typeface="Wingdings" pitchFamily="2" charset="2"/>
              <a:buChar char="Ø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75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5157192"/>
            <a:ext cx="7772400" cy="611783"/>
          </a:xfrm>
        </p:spPr>
        <p:txBody>
          <a:bodyPr anchor="t">
            <a:normAutofit/>
          </a:bodyPr>
          <a:lstStyle>
            <a:lvl1pPr algn="ctr">
              <a:defRPr sz="3400" b="1" cap="none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17132"/>
            <a:ext cx="7772400" cy="504056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15888"/>
            <a:ext cx="9144000" cy="50053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78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otrai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64140" y="260648"/>
            <a:ext cx="6128340" cy="792088"/>
          </a:xfrm>
        </p:spPr>
        <p:txBody>
          <a:bodyPr anchor="ctr">
            <a:noAutofit/>
          </a:bodyPr>
          <a:lstStyle>
            <a:lvl1pPr algn="ctr">
              <a:defRPr sz="3200" b="1"/>
            </a:lvl1pPr>
          </a:lstStyle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0"/>
          </p:nvPr>
        </p:nvSpPr>
        <p:spPr>
          <a:xfrm>
            <a:off x="0" y="161206"/>
            <a:ext cx="2589637" cy="6400138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Content Placeholder 24"/>
          <p:cNvSpPr>
            <a:spLocks noGrp="1"/>
          </p:cNvSpPr>
          <p:nvPr>
            <p:ph sz="quarter" idx="11"/>
          </p:nvPr>
        </p:nvSpPr>
        <p:spPr>
          <a:xfrm>
            <a:off x="2771121" y="1340768"/>
            <a:ext cx="6122054" cy="45361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05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orizont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33564"/>
            <a:ext cx="9144000" cy="7155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15888"/>
            <a:ext cx="9144000" cy="3226246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223366" y="4149725"/>
            <a:ext cx="8753110" cy="2232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28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rgbClr val="4061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 descr="body.png"/>
          <p:cNvPicPr>
            <a:picLocks noChangeAspect="1"/>
          </p:cNvPicPr>
          <p:nvPr/>
        </p:nvPicPr>
        <p:blipFill>
          <a:blip r:embed="rId15" cstate="screen"/>
          <a:stretch>
            <a:fillRect/>
          </a:stretch>
        </p:blipFill>
        <p:spPr>
          <a:xfrm>
            <a:off x="0" y="4865184"/>
            <a:ext cx="9144000" cy="2000250"/>
          </a:xfrm>
          <a:prstGeom prst="rect">
            <a:avLst/>
          </a:prstGeom>
        </p:spPr>
      </p:pic>
      <p:pic>
        <p:nvPicPr>
          <p:cNvPr id="9" name="Picture 8" descr="CIFOR_logo.png"/>
          <p:cNvPicPr>
            <a:picLocks noChangeAspect="1"/>
          </p:cNvPicPr>
          <p:nvPr/>
        </p:nvPicPr>
        <p:blipFill>
          <a:blip r:embed="rId16" cstate="screen"/>
          <a:stretch>
            <a:fillRect/>
          </a:stretch>
        </p:blipFill>
        <p:spPr>
          <a:xfrm>
            <a:off x="7947280" y="5738367"/>
            <a:ext cx="756453" cy="71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39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227013" indent="-227013" algn="l" defTabSz="914400" rtl="0" eaLnBrk="1" latinLnBrk="0" hangingPunct="1">
        <a:spcBef>
          <a:spcPct val="20000"/>
        </a:spcBef>
        <a:buClr>
          <a:srgbClr val="40612E"/>
        </a:buClr>
        <a:buFont typeface="Wingdings" pitchFamily="2" charset="2"/>
        <a:buChar char="§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515938" indent="-288925" algn="l" defTabSz="914400" rtl="0" eaLnBrk="1" latinLnBrk="0" hangingPunct="1">
        <a:spcBef>
          <a:spcPct val="20000"/>
        </a:spcBef>
        <a:buClr>
          <a:srgbClr val="40612E"/>
        </a:buClr>
        <a:buFont typeface="Arial" pitchFamily="34" charset="0"/>
        <a:buChar char="•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742950" indent="-227013" algn="l" defTabSz="914400" rtl="0" eaLnBrk="1" latinLnBrk="0" hangingPunct="1">
        <a:spcBef>
          <a:spcPct val="20000"/>
        </a:spcBef>
        <a:buClr>
          <a:srgbClr val="40612E"/>
        </a:buClr>
        <a:buFont typeface="Verdana" pitchFamily="34" charset="0"/>
        <a:buChar char="-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968375" indent="-225425" algn="l" defTabSz="914400" rtl="0" eaLnBrk="1" latinLnBrk="0" hangingPunct="1">
        <a:spcBef>
          <a:spcPct val="20000"/>
        </a:spcBef>
        <a:buClr>
          <a:srgbClr val="40612E"/>
        </a:buClr>
        <a:buFont typeface="Arial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1312863" indent="-344488" algn="l" defTabSz="914400" rtl="0" eaLnBrk="1" latinLnBrk="0" hangingPunct="1">
        <a:spcBef>
          <a:spcPct val="20000"/>
        </a:spcBef>
        <a:buClr>
          <a:srgbClr val="40612E"/>
        </a:buClr>
        <a:buFont typeface="Wingdings" pitchFamily="2" charset="2"/>
        <a:buChar char="Ø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35" y="5229200"/>
            <a:ext cx="9001000" cy="1008113"/>
          </a:xfrm>
        </p:spPr>
        <p:txBody>
          <a:bodyPr/>
          <a:lstStyle/>
          <a:p>
            <a:pPr lvl="0" algn="l">
              <a:spcBef>
                <a:spcPts val="0"/>
              </a:spcBef>
            </a:pP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Beyond climate change dichotomy: gender forest and </a:t>
            </a:r>
            <a:r>
              <a:rPr lang="en-GB" sz="28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trees in climate change adaptation  </a:t>
            </a:r>
            <a:r>
              <a:rPr lang="en-GB" sz="28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Mali and Burkina Faso</a:t>
            </a:r>
            <a:br>
              <a:rPr lang="en-GB" sz="28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sz="1400" b="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Houria </a:t>
            </a:r>
            <a:r>
              <a:rPr lang="de-CH" sz="1400" b="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Djoudi, </a:t>
            </a:r>
            <a:r>
              <a:rPr lang="de-CH" sz="1400" b="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Nadia </a:t>
            </a:r>
            <a:r>
              <a:rPr lang="de-CH" sz="1400" b="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Djenontin, </a:t>
            </a:r>
            <a:r>
              <a:rPr lang="de-CH" sz="1400" b="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Christoffe Koffi Koame , Denis Gautier</a:t>
            </a:r>
            <a:r>
              <a:rPr lang="de-CH" sz="1400" b="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Mathurin </a:t>
            </a:r>
            <a:r>
              <a:rPr lang="de-CH" sz="1400" b="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Zida, Djibril Dayamba, </a:t>
            </a:r>
            <a:r>
              <a:rPr lang="de-CH" sz="1400" b="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Maria Brockhaus and Bruno Locatelli.  </a:t>
            </a:r>
            <a:r>
              <a:rPr lang="en-GB" sz="1400" b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/>
            </a:r>
            <a:br>
              <a:rPr lang="en-GB" sz="1400" b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2400" dirty="0">
              <a:latin typeface="Arno Pro Smbd"/>
              <a:ea typeface="Calibri"/>
              <a:cs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7544" y="4674899"/>
            <a:ext cx="7596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/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" y="-1432016"/>
            <a:ext cx="9109012" cy="608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0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188640"/>
            <a:ext cx="5976664" cy="1080120"/>
          </a:xfrm>
        </p:spPr>
        <p:txBody>
          <a:bodyPr/>
          <a:lstStyle/>
          <a:p>
            <a:r>
              <a:rPr lang="de-CH" sz="4400" dirty="0" smtClean="0"/>
              <a:t>Dichotomy </a:t>
            </a:r>
            <a:endParaRPr lang="en-GB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0260" y="1412776"/>
            <a:ext cx="6320452" cy="5445224"/>
          </a:xfrm>
        </p:spPr>
        <p:txBody>
          <a:bodyPr/>
          <a:lstStyle/>
          <a:p>
            <a:r>
              <a:rPr lang="de-CH" sz="3200" b="1" dirty="0" smtClean="0"/>
              <a:t>Vulnerable versus agent of changes </a:t>
            </a:r>
          </a:p>
          <a:p>
            <a:r>
              <a:rPr lang="de-CH" sz="3200" b="1" dirty="0" smtClean="0"/>
              <a:t>Women versus men </a:t>
            </a:r>
          </a:p>
          <a:p>
            <a:r>
              <a:rPr lang="de-CH" sz="3200" b="1" dirty="0" smtClean="0"/>
              <a:t>Adaptation versus Mitigation</a:t>
            </a:r>
            <a:endParaRPr lang="en-GB" sz="32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466" y="404664"/>
            <a:ext cx="2925186" cy="573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3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51520" y="1844824"/>
            <a:ext cx="3683496" cy="3468262"/>
            <a:chOff x="1600200" y="996081"/>
            <a:chExt cx="5461206" cy="4403622"/>
          </a:xfrm>
        </p:grpSpPr>
        <p:sp>
          <p:nvSpPr>
            <p:cNvPr id="3" name="Ellipse 2"/>
            <p:cNvSpPr/>
            <p:nvPr/>
          </p:nvSpPr>
          <p:spPr>
            <a:xfrm>
              <a:off x="4739250" y="996081"/>
              <a:ext cx="2322156" cy="232215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" name="Ellipse 3"/>
            <p:cNvSpPr/>
            <p:nvPr/>
          </p:nvSpPr>
          <p:spPr>
            <a:xfrm>
              <a:off x="2895600" y="1828800"/>
              <a:ext cx="1196262" cy="1256075"/>
            </a:xfrm>
            <a:prstGeom prst="ellipse">
              <a:avLst/>
            </a:prstGeom>
            <a:solidFill>
              <a:schemeClr val="accent5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5" name="Ellipse 4"/>
            <p:cNvSpPr/>
            <p:nvPr/>
          </p:nvSpPr>
          <p:spPr>
            <a:xfrm>
              <a:off x="1600200" y="2514600"/>
              <a:ext cx="3659155" cy="2885103"/>
            </a:xfrm>
            <a:prstGeom prst="ellipse">
              <a:avLst/>
            </a:prstGeom>
            <a:solidFill>
              <a:schemeClr val="accent3">
                <a:lumMod val="75000"/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2698567" y="3599711"/>
              <a:ext cx="2392524" cy="3638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u="sng" dirty="0" smtClean="0"/>
                <a:t>Forest</a:t>
              </a:r>
              <a:r>
                <a:rPr lang="en-US" dirty="0" smtClean="0"/>
                <a:t> </a:t>
              </a:r>
              <a:endParaRPr lang="de-CH" dirty="0"/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5161460" y="1840501"/>
              <a:ext cx="1618471" cy="8206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Education (children schooling) </a:t>
              </a:r>
              <a:endParaRPr lang="de-CH" sz="1200" dirty="0"/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2980042" y="2121975"/>
              <a:ext cx="1266631" cy="4298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Trade</a:t>
              </a:r>
              <a:r>
                <a:rPr lang="en-US" sz="1600" dirty="0" smtClean="0"/>
                <a:t>  </a:t>
              </a:r>
              <a:endParaRPr lang="de-CH" sz="1600" dirty="0"/>
            </a:p>
          </p:txBody>
        </p:sp>
        <p:sp>
          <p:nvSpPr>
            <p:cNvPr id="9" name="Ellipse 8"/>
            <p:cNvSpPr/>
            <p:nvPr/>
          </p:nvSpPr>
          <p:spPr>
            <a:xfrm>
              <a:off x="3824461" y="2473817"/>
              <a:ext cx="2111051" cy="2040683"/>
            </a:xfrm>
            <a:prstGeom prst="ellipse">
              <a:avLst/>
            </a:prstGeom>
            <a:solidFill>
              <a:schemeClr val="accent5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4246671" y="3318237"/>
              <a:ext cx="1266631" cy="4298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Livestock</a:t>
              </a:r>
              <a:r>
                <a:rPr lang="en-US" sz="1600" dirty="0" smtClean="0"/>
                <a:t>  </a:t>
              </a:r>
              <a:endParaRPr lang="de-CH" sz="1600" dirty="0"/>
            </a:p>
          </p:txBody>
        </p:sp>
        <p:sp>
          <p:nvSpPr>
            <p:cNvPr id="11" name="Ellipse 10"/>
            <p:cNvSpPr/>
            <p:nvPr/>
          </p:nvSpPr>
          <p:spPr>
            <a:xfrm>
              <a:off x="1905000" y="2209800"/>
              <a:ext cx="1196262" cy="1256075"/>
            </a:xfrm>
            <a:prstGeom prst="ellipse">
              <a:avLst/>
            </a:prstGeom>
            <a:solidFill>
              <a:schemeClr val="accent5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854147" y="2684921"/>
              <a:ext cx="1266631" cy="4689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Handicraft</a:t>
              </a:r>
              <a:r>
                <a:rPr lang="en-US" dirty="0" smtClean="0"/>
                <a:t>  </a:t>
              </a:r>
              <a:endParaRPr lang="de-CH" dirty="0"/>
            </a:p>
          </p:txBody>
        </p:sp>
      </p:grpSp>
      <p:sp>
        <p:nvSpPr>
          <p:cNvPr id="14" name="Titel 1"/>
          <p:cNvSpPr txBox="1">
            <a:spLocks/>
          </p:cNvSpPr>
          <p:nvPr/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Diversification strategies by  women in the pastoral  community </a:t>
            </a:r>
            <a:endParaRPr kumimoji="0" lang="de-CH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148064" y="1700808"/>
            <a:ext cx="3806842" cy="3190134"/>
            <a:chOff x="1428728" y="1928802"/>
            <a:chExt cx="5357850" cy="4489878"/>
          </a:xfrm>
        </p:grpSpPr>
        <p:sp>
          <p:nvSpPr>
            <p:cNvPr id="16" name="Ellipse 4"/>
            <p:cNvSpPr/>
            <p:nvPr/>
          </p:nvSpPr>
          <p:spPr>
            <a:xfrm>
              <a:off x="1428728" y="3214686"/>
              <a:ext cx="2357454" cy="235745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7" name="Ellipse 5"/>
            <p:cNvSpPr/>
            <p:nvPr/>
          </p:nvSpPr>
          <p:spPr>
            <a:xfrm>
              <a:off x="2643174" y="1928802"/>
              <a:ext cx="2143140" cy="221457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8" name="Ellipse 7"/>
            <p:cNvSpPr/>
            <p:nvPr/>
          </p:nvSpPr>
          <p:spPr>
            <a:xfrm>
              <a:off x="2071670" y="5143512"/>
              <a:ext cx="1214446" cy="127516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9" name="Ellipse 8"/>
            <p:cNvSpPr/>
            <p:nvPr/>
          </p:nvSpPr>
          <p:spPr>
            <a:xfrm>
              <a:off x="2714612" y="4214818"/>
              <a:ext cx="1857388" cy="178595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0" name="Ellipse 9"/>
            <p:cNvSpPr/>
            <p:nvPr/>
          </p:nvSpPr>
          <p:spPr>
            <a:xfrm>
              <a:off x="2571736" y="3000372"/>
              <a:ext cx="3714776" cy="2928958"/>
            </a:xfrm>
            <a:prstGeom prst="ellipse">
              <a:avLst/>
            </a:prstGeom>
            <a:solidFill>
              <a:schemeClr val="accent3">
                <a:lumMod val="75000"/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1" name="Textfeld 10"/>
            <p:cNvSpPr txBox="1"/>
            <p:nvPr/>
          </p:nvSpPr>
          <p:spPr>
            <a:xfrm>
              <a:off x="4357686" y="4071942"/>
              <a:ext cx="242889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u="sng" dirty="0" smtClean="0"/>
                <a:t>Forest</a:t>
              </a:r>
              <a:r>
                <a:rPr lang="en-US" dirty="0" smtClean="0"/>
                <a:t> </a:t>
              </a:r>
              <a:endParaRPr lang="de-CH" dirty="0"/>
            </a:p>
          </p:txBody>
        </p:sp>
        <p:sp>
          <p:nvSpPr>
            <p:cNvPr id="22" name="Textfeld 11"/>
            <p:cNvSpPr txBox="1"/>
            <p:nvPr/>
          </p:nvSpPr>
          <p:spPr>
            <a:xfrm>
              <a:off x="2071670" y="3643314"/>
              <a:ext cx="1643075" cy="909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Mobile and sedentary livestock </a:t>
              </a:r>
              <a:endParaRPr lang="de-CH" sz="1200" dirty="0"/>
            </a:p>
          </p:txBody>
        </p:sp>
        <p:sp>
          <p:nvSpPr>
            <p:cNvPr id="23" name="Textfeld 13"/>
            <p:cNvSpPr txBox="1"/>
            <p:nvPr/>
          </p:nvSpPr>
          <p:spPr>
            <a:xfrm>
              <a:off x="2357423" y="5643578"/>
              <a:ext cx="1285884" cy="3898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Trade </a:t>
              </a:r>
              <a:endParaRPr lang="de-CH" sz="1200" dirty="0"/>
            </a:p>
          </p:txBody>
        </p:sp>
        <p:sp>
          <p:nvSpPr>
            <p:cNvPr id="24" name="Textfeld 14"/>
            <p:cNvSpPr txBox="1"/>
            <p:nvPr/>
          </p:nvSpPr>
          <p:spPr>
            <a:xfrm>
              <a:off x="2714612" y="5286388"/>
              <a:ext cx="128588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de-CH" dirty="0"/>
            </a:p>
          </p:txBody>
        </p:sp>
        <p:sp>
          <p:nvSpPr>
            <p:cNvPr id="25" name="Textfeld 15"/>
            <p:cNvSpPr txBox="1"/>
            <p:nvPr/>
          </p:nvSpPr>
          <p:spPr>
            <a:xfrm>
              <a:off x="3000364" y="2714620"/>
              <a:ext cx="1285884" cy="5198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Migration</a:t>
              </a:r>
              <a:r>
                <a:rPr lang="en-US" dirty="0" smtClean="0"/>
                <a:t>  </a:t>
              </a:r>
              <a:endParaRPr lang="de-CH" dirty="0"/>
            </a:p>
          </p:txBody>
        </p:sp>
        <p:sp>
          <p:nvSpPr>
            <p:cNvPr id="26" name="Textfeld 16"/>
            <p:cNvSpPr txBox="1"/>
            <p:nvPr/>
          </p:nvSpPr>
          <p:spPr>
            <a:xfrm>
              <a:off x="2898769" y="4695938"/>
              <a:ext cx="1470041" cy="3898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Handicraft  </a:t>
              </a:r>
              <a:endParaRPr lang="de-CH" sz="12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843921" y="5248236"/>
            <a:ext cx="3379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5400" dirty="0"/>
              <a:t>M</a:t>
            </a:r>
            <a:r>
              <a:rPr lang="de-CH" sz="5400" dirty="0" smtClean="0"/>
              <a:t>en</a:t>
            </a:r>
            <a:endParaRPr lang="en-GB" sz="5400" dirty="0"/>
          </a:p>
        </p:txBody>
      </p:sp>
      <p:sp>
        <p:nvSpPr>
          <p:cNvPr id="27" name="TextBox 26"/>
          <p:cNvSpPr txBox="1"/>
          <p:nvPr/>
        </p:nvSpPr>
        <p:spPr>
          <a:xfrm>
            <a:off x="849964" y="5368945"/>
            <a:ext cx="3379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5400" dirty="0" smtClean="0"/>
              <a:t>Women 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76342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868144" y="404664"/>
            <a:ext cx="2890664" cy="5472608"/>
          </a:xfrm>
        </p:spPr>
        <p:txBody>
          <a:bodyPr/>
          <a:lstStyle/>
          <a:p>
            <a:r>
              <a:rPr lang="de-CH" sz="2800" dirty="0" smtClean="0"/>
              <a:t>Women are adapting to different impacts than men</a:t>
            </a:r>
          </a:p>
          <a:p>
            <a:r>
              <a:rPr lang="de-CH" sz="2800" dirty="0" smtClean="0"/>
              <a:t>Double burden CC and men strategies </a:t>
            </a:r>
          </a:p>
          <a:p>
            <a:r>
              <a:rPr lang="de-CH" sz="2800" dirty="0" smtClean="0"/>
              <a:t>Women’s long term strategies </a:t>
            </a:r>
            <a:endParaRPr lang="de-CH" dirty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2736"/>
            <a:ext cx="5625751" cy="37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70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200" y="475357"/>
            <a:ext cx="8991600" cy="685800"/>
          </a:xfrm>
        </p:spPr>
        <p:txBody>
          <a:bodyPr>
            <a:noAutofit/>
          </a:bodyPr>
          <a:lstStyle/>
          <a:p>
            <a:r>
              <a:rPr lang="fr-FR" sz="3200" dirty="0" smtClean="0"/>
              <a:t>Forest </a:t>
            </a:r>
            <a:r>
              <a:rPr lang="fr-FR" dirty="0" smtClean="0"/>
              <a:t>Land </a:t>
            </a:r>
            <a:r>
              <a:rPr lang="fr-FR" dirty="0" err="1" smtClean="0"/>
              <a:t>Restoration</a:t>
            </a:r>
            <a:r>
              <a:rPr lang="fr-FR" dirty="0" smtClean="0"/>
              <a:t> crucial for</a:t>
            </a:r>
            <a:r>
              <a:rPr lang="fr-FR" sz="3200" dirty="0" smtClean="0"/>
              <a:t> Food </a:t>
            </a:r>
            <a:r>
              <a:rPr lang="fr-FR" sz="3200" dirty="0" err="1" smtClean="0"/>
              <a:t>security</a:t>
            </a:r>
            <a:r>
              <a:rPr lang="fr-FR" sz="3200" dirty="0" smtClean="0"/>
              <a:t> </a:t>
            </a:r>
            <a:r>
              <a:rPr lang="fr-FR" sz="3200" dirty="0" err="1" smtClean="0"/>
              <a:t>during</a:t>
            </a:r>
            <a:r>
              <a:rPr lang="fr-FR" dirty="0"/>
              <a:t> </a:t>
            </a:r>
            <a:r>
              <a:rPr lang="fr-FR" dirty="0" err="1" smtClean="0"/>
              <a:t>food</a:t>
            </a:r>
            <a:r>
              <a:rPr lang="fr-FR" dirty="0" smtClean="0"/>
              <a:t> </a:t>
            </a:r>
            <a:r>
              <a:rPr lang="fr-FR" dirty="0" err="1" smtClean="0"/>
              <a:t>shortages</a:t>
            </a:r>
            <a:endParaRPr lang="fr-FR" sz="3200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2600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en-US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4743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152400" y="2752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en-US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152400" y="4895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265286" y="1590675"/>
            <a:ext cx="4348843" cy="3819394"/>
            <a:chOff x="375557" y="838200"/>
            <a:chExt cx="4125843" cy="3516939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557" y="838200"/>
              <a:ext cx="4125843" cy="30194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1734546" y="3930033"/>
              <a:ext cx="1292258" cy="425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 Men</a:t>
              </a:r>
              <a:endParaRPr kumimoji="0" lang="fr-FR" alt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2" name="Ellipse 31"/>
          <p:cNvSpPr/>
          <p:nvPr/>
        </p:nvSpPr>
        <p:spPr>
          <a:xfrm>
            <a:off x="3563132" y="1975544"/>
            <a:ext cx="457200" cy="1152525"/>
          </a:xfrm>
          <a:prstGeom prst="ellipse">
            <a:avLst/>
          </a:prstGeom>
          <a:solidFill>
            <a:schemeClr val="lt1">
              <a:alpha val="1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4737315" y="1994148"/>
            <a:ext cx="4267200" cy="3998565"/>
            <a:chOff x="4724400" y="93557"/>
            <a:chExt cx="4114800" cy="371644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798611"/>
              <a:ext cx="4114800" cy="3011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5" name="Rectangle 5"/>
            <p:cNvSpPr>
              <a:spLocks noChangeArrowheads="1"/>
            </p:cNvSpPr>
            <p:nvPr/>
          </p:nvSpPr>
          <p:spPr bwMode="auto">
            <a:xfrm>
              <a:off x="6624870" y="93557"/>
              <a:ext cx="1359699" cy="429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fr-FR" sz="2400" b="1" dirty="0" smtClean="0">
                  <a:latin typeface="Calibri" pitchFamily="34" charset="0"/>
                  <a:cs typeface="Times New Roman" pitchFamily="18" charset="0"/>
                </a:rPr>
                <a:t>Women</a:t>
              </a:r>
              <a:endParaRPr kumimoji="0" lang="fr-FR" alt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7" name="Ellipse 46"/>
          <p:cNvSpPr/>
          <p:nvPr/>
        </p:nvSpPr>
        <p:spPr>
          <a:xfrm>
            <a:off x="5197800" y="3407214"/>
            <a:ext cx="457200" cy="1252210"/>
          </a:xfrm>
          <a:prstGeom prst="ellipse">
            <a:avLst/>
          </a:prstGeom>
          <a:solidFill>
            <a:schemeClr val="lt1">
              <a:alpha val="1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/>
          <p:cNvSpPr/>
          <p:nvPr/>
        </p:nvSpPr>
        <p:spPr>
          <a:xfrm>
            <a:off x="6120904" y="3616919"/>
            <a:ext cx="457200" cy="1149464"/>
          </a:xfrm>
          <a:prstGeom prst="ellipse">
            <a:avLst/>
          </a:prstGeom>
          <a:solidFill>
            <a:schemeClr val="lt1">
              <a:alpha val="1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/>
          <p:cNvSpPr/>
          <p:nvPr/>
        </p:nvSpPr>
        <p:spPr>
          <a:xfrm>
            <a:off x="6593602" y="3563950"/>
            <a:ext cx="457200" cy="1166485"/>
          </a:xfrm>
          <a:prstGeom prst="ellipse">
            <a:avLst/>
          </a:prstGeom>
          <a:solidFill>
            <a:schemeClr val="lt1">
              <a:alpha val="1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/>
          <p:cNvSpPr/>
          <p:nvPr/>
        </p:nvSpPr>
        <p:spPr>
          <a:xfrm>
            <a:off x="8388458" y="3067050"/>
            <a:ext cx="457200" cy="1676400"/>
          </a:xfrm>
          <a:prstGeom prst="ellipse">
            <a:avLst/>
          </a:prstGeom>
          <a:solidFill>
            <a:schemeClr val="lt1">
              <a:alpha val="1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687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42" y="1986641"/>
            <a:ext cx="3716561" cy="323625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837363"/>
            <a:ext cx="8229600" cy="922114"/>
          </a:xfrm>
        </p:spPr>
        <p:txBody>
          <a:bodyPr>
            <a:noAutofit/>
          </a:bodyPr>
          <a:lstStyle/>
          <a:p>
            <a:r>
              <a:rPr lang="en-US" sz="3200" dirty="0" smtClean="0"/>
              <a:t>Forest areas : More cereal purchase by wood sellers 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-16451" y="5379312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 household selling wood is about 4 times more likely to </a:t>
            </a:r>
            <a:r>
              <a:rPr lang="fr-FR" sz="2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buy</a:t>
            </a:r>
            <a:r>
              <a:rPr lang="fr-FR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2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cereals</a:t>
            </a:r>
            <a:endParaRPr lang="fr-FR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269838"/>
            <a:ext cx="3361942" cy="295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6136" y="274638"/>
            <a:ext cx="3096344" cy="5962674"/>
          </a:xfrm>
        </p:spPr>
        <p:txBody>
          <a:bodyPr/>
          <a:lstStyle/>
          <a:p>
            <a:pPr algn="l"/>
            <a:r>
              <a:rPr lang="de-CH" sz="2000" dirty="0" smtClean="0"/>
              <a:t/>
            </a:r>
            <a:br>
              <a:rPr lang="de-CH" sz="2000" dirty="0" smtClean="0"/>
            </a:br>
            <a:r>
              <a:rPr lang="de-CH" sz="2000" dirty="0"/>
              <a:t/>
            </a:r>
            <a:br>
              <a:rPr lang="de-CH" sz="2000" dirty="0"/>
            </a:br>
            <a:r>
              <a:rPr lang="de-CH" sz="2000" dirty="0"/>
              <a:t/>
            </a:r>
            <a:br>
              <a:rPr lang="de-CH" sz="2000" dirty="0"/>
            </a:br>
            <a:r>
              <a:rPr lang="de-CH" sz="2000" dirty="0" smtClean="0"/>
              <a:t/>
            </a:r>
            <a:br>
              <a:rPr lang="de-CH" sz="2000" dirty="0" smtClean="0"/>
            </a:br>
            <a:endParaRPr lang="en-GB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69" y="1628800"/>
            <a:ext cx="5544108" cy="36960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28184" y="548680"/>
            <a:ext cx="2448272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dirty="0" smtClean="0"/>
              <a:t>Women have different access to ressources according to their ethnical affiliation and class.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dirty="0" smtClean="0"/>
              <a:t>Adaptation strategies are hindered or enhanced by social affiliation </a:t>
            </a:r>
          </a:p>
          <a:p>
            <a:endParaRPr lang="de-CH" dirty="0"/>
          </a:p>
          <a:p>
            <a:endParaRPr lang="de-CH" dirty="0" smtClean="0"/>
          </a:p>
          <a:p>
            <a:endParaRPr lang="de-CH" dirty="0"/>
          </a:p>
          <a:p>
            <a:endParaRPr lang="de-CH" dirty="0" smtClean="0"/>
          </a:p>
          <a:p>
            <a:endParaRPr lang="de-CH" dirty="0"/>
          </a:p>
          <a:p>
            <a:endParaRPr lang="de-CH" dirty="0" smtClean="0"/>
          </a:p>
          <a:p>
            <a:endParaRPr lang="de-CH" dirty="0"/>
          </a:p>
          <a:p>
            <a:endParaRPr lang="de-CH" dirty="0" smtClean="0"/>
          </a:p>
          <a:p>
            <a:endParaRPr lang="de-CH" dirty="0"/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971092" y="484784"/>
            <a:ext cx="489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800" dirty="0" smtClean="0"/>
              <a:t>Intersectionality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1720340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Gender co-benefits or trade-offs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0" y="3429000"/>
          <a:ext cx="9144000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8978548"/>
              </p:ext>
            </p:extLst>
          </p:nvPr>
        </p:nvGraphicFramePr>
        <p:xfrm>
          <a:off x="-16371" y="2041988"/>
          <a:ext cx="9144000" cy="1462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6" name="Straight Connector 15"/>
          <p:cNvCxnSpPr/>
          <p:nvPr/>
        </p:nvCxnSpPr>
        <p:spPr>
          <a:xfrm>
            <a:off x="457200" y="1795767"/>
            <a:ext cx="0" cy="15890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323528" y="3441889"/>
            <a:ext cx="7962584" cy="87428"/>
            <a:chOff x="634244" y="3745885"/>
            <a:chExt cx="8178608" cy="112350"/>
          </a:xfrm>
        </p:grpSpPr>
        <p:grpSp>
          <p:nvGrpSpPr>
            <p:cNvPr id="19" name="Group 18"/>
            <p:cNvGrpSpPr/>
            <p:nvPr/>
          </p:nvGrpSpPr>
          <p:grpSpPr>
            <a:xfrm>
              <a:off x="634244" y="3745885"/>
              <a:ext cx="265348" cy="112350"/>
              <a:chOff x="7308304" y="321294"/>
              <a:chExt cx="673100" cy="374418"/>
            </a:xfrm>
          </p:grpSpPr>
          <p:sp>
            <p:nvSpPr>
              <p:cNvPr id="22" name="Freeform 21"/>
              <p:cNvSpPr/>
              <p:nvPr/>
            </p:nvSpPr>
            <p:spPr>
              <a:xfrm>
                <a:off x="7308304" y="321294"/>
                <a:ext cx="673100" cy="241764"/>
              </a:xfrm>
              <a:custGeom>
                <a:avLst/>
                <a:gdLst>
                  <a:gd name="connsiteX0" fmla="*/ 0 w 673100"/>
                  <a:gd name="connsiteY0" fmla="*/ 241764 h 241764"/>
                  <a:gd name="connsiteX1" fmla="*/ 304800 w 673100"/>
                  <a:gd name="connsiteY1" fmla="*/ 464 h 241764"/>
                  <a:gd name="connsiteX2" fmla="*/ 406400 w 673100"/>
                  <a:gd name="connsiteY2" fmla="*/ 178264 h 241764"/>
                  <a:gd name="connsiteX3" fmla="*/ 571500 w 673100"/>
                  <a:gd name="connsiteY3" fmla="*/ 89364 h 241764"/>
                  <a:gd name="connsiteX4" fmla="*/ 673100 w 673100"/>
                  <a:gd name="connsiteY4" fmla="*/ 89364 h 24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3100" h="241764">
                    <a:moveTo>
                      <a:pt x="0" y="241764"/>
                    </a:moveTo>
                    <a:cubicBezTo>
                      <a:pt x="118533" y="126405"/>
                      <a:pt x="237067" y="11047"/>
                      <a:pt x="304800" y="464"/>
                    </a:cubicBezTo>
                    <a:cubicBezTo>
                      <a:pt x="372533" y="-10119"/>
                      <a:pt x="361950" y="163447"/>
                      <a:pt x="406400" y="178264"/>
                    </a:cubicBezTo>
                    <a:cubicBezTo>
                      <a:pt x="450850" y="193081"/>
                      <a:pt x="527050" y="104181"/>
                      <a:pt x="571500" y="89364"/>
                    </a:cubicBezTo>
                    <a:cubicBezTo>
                      <a:pt x="615950" y="74547"/>
                      <a:pt x="658283" y="6814"/>
                      <a:pt x="673100" y="89364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 22"/>
              <p:cNvSpPr/>
              <p:nvPr/>
            </p:nvSpPr>
            <p:spPr>
              <a:xfrm>
                <a:off x="7308304" y="453948"/>
                <a:ext cx="673100" cy="241764"/>
              </a:xfrm>
              <a:custGeom>
                <a:avLst/>
                <a:gdLst>
                  <a:gd name="connsiteX0" fmla="*/ 0 w 673100"/>
                  <a:gd name="connsiteY0" fmla="*/ 241764 h 241764"/>
                  <a:gd name="connsiteX1" fmla="*/ 304800 w 673100"/>
                  <a:gd name="connsiteY1" fmla="*/ 464 h 241764"/>
                  <a:gd name="connsiteX2" fmla="*/ 406400 w 673100"/>
                  <a:gd name="connsiteY2" fmla="*/ 178264 h 241764"/>
                  <a:gd name="connsiteX3" fmla="*/ 571500 w 673100"/>
                  <a:gd name="connsiteY3" fmla="*/ 89364 h 241764"/>
                  <a:gd name="connsiteX4" fmla="*/ 673100 w 673100"/>
                  <a:gd name="connsiteY4" fmla="*/ 89364 h 24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3100" h="241764">
                    <a:moveTo>
                      <a:pt x="0" y="241764"/>
                    </a:moveTo>
                    <a:cubicBezTo>
                      <a:pt x="118533" y="126405"/>
                      <a:pt x="237067" y="11047"/>
                      <a:pt x="304800" y="464"/>
                    </a:cubicBezTo>
                    <a:cubicBezTo>
                      <a:pt x="372533" y="-10119"/>
                      <a:pt x="361950" y="163447"/>
                      <a:pt x="406400" y="178264"/>
                    </a:cubicBezTo>
                    <a:cubicBezTo>
                      <a:pt x="450850" y="193081"/>
                      <a:pt x="527050" y="104181"/>
                      <a:pt x="571500" y="89364"/>
                    </a:cubicBezTo>
                    <a:cubicBezTo>
                      <a:pt x="615950" y="74547"/>
                      <a:pt x="658283" y="6814"/>
                      <a:pt x="673100" y="89364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0" name="Straight Connector 19"/>
            <p:cNvCxnSpPr/>
            <p:nvPr/>
          </p:nvCxnSpPr>
          <p:spPr>
            <a:xfrm>
              <a:off x="891972" y="3769090"/>
              <a:ext cx="7920880" cy="1575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870092" y="3802153"/>
              <a:ext cx="7930556" cy="59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8038728" y="4931204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Landuse</a:t>
            </a:r>
            <a:r>
              <a:rPr lang="en-US" sz="1000" dirty="0" smtClean="0"/>
              <a:t> Class</a:t>
            </a:r>
            <a:endParaRPr lang="en-US" sz="1000" dirty="0"/>
          </a:p>
        </p:txBody>
      </p:sp>
      <p:sp>
        <p:nvSpPr>
          <p:cNvPr id="25" name="TextBox 24"/>
          <p:cNvSpPr txBox="1"/>
          <p:nvPr/>
        </p:nvSpPr>
        <p:spPr>
          <a:xfrm>
            <a:off x="323528" y="1480142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Index Value</a:t>
            </a:r>
            <a:endParaRPr lang="en-US" sz="1000" dirty="0"/>
          </a:p>
        </p:txBody>
      </p:sp>
      <p:sp>
        <p:nvSpPr>
          <p:cNvPr id="26" name="TextBox 1"/>
          <p:cNvSpPr txBox="1"/>
          <p:nvPr/>
        </p:nvSpPr>
        <p:spPr>
          <a:xfrm>
            <a:off x="6300192" y="2464921"/>
            <a:ext cx="1584176" cy="18955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CH" sz="1600" dirty="0" smtClean="0"/>
              <a:t>Restored areas.  </a:t>
            </a:r>
            <a:endParaRPr lang="en-GB" sz="1600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1043608" y="1824487"/>
            <a:ext cx="0" cy="50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1"/>
          <p:cNvSpPr txBox="1"/>
          <p:nvPr/>
        </p:nvSpPr>
        <p:spPr>
          <a:xfrm>
            <a:off x="3419872" y="2256346"/>
            <a:ext cx="1080913" cy="26174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CH" sz="1400" dirty="0" smtClean="0"/>
              <a:t>Plantations 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2827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620" y="1484784"/>
            <a:ext cx="4587674" cy="34407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7784" y="3459333"/>
            <a:ext cx="237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100" dirty="0" smtClean="0"/>
              <a:t>Photo: Bruno Locatelli </a:t>
            </a:r>
            <a:endParaRPr lang="en-GB" sz="1100" dirty="0"/>
          </a:p>
        </p:txBody>
      </p:sp>
      <p:sp>
        <p:nvSpPr>
          <p:cNvPr id="6" name="TextBox 5"/>
          <p:cNvSpPr txBox="1"/>
          <p:nvPr/>
        </p:nvSpPr>
        <p:spPr>
          <a:xfrm>
            <a:off x="5220072" y="836712"/>
            <a:ext cx="3528392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Intersectionality to overcome simplifications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Gender specific vulnerability analysis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Linking adaptation and mitigation  actions to overcome gender negative outcomes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CH" sz="2800" b="1" dirty="0" smtClean="0"/>
          </a:p>
          <a:p>
            <a:endParaRPr lang="de-CH" dirty="0"/>
          </a:p>
          <a:p>
            <a:endParaRPr lang="de-CH" dirty="0" smtClean="0"/>
          </a:p>
          <a:p>
            <a:endParaRPr lang="de-CH" dirty="0"/>
          </a:p>
          <a:p>
            <a:endParaRPr lang="de-CH" dirty="0" smtClean="0"/>
          </a:p>
          <a:p>
            <a:endParaRPr lang="de-CH" dirty="0"/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14668" y="467380"/>
            <a:ext cx="4405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000" b="1" dirty="0" smtClean="0"/>
              <a:t>Lessons learned 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376710560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5210</TotalTime>
  <Words>207</Words>
  <Application>Microsoft Office PowerPoint</Application>
  <PresentationFormat>On-screen Show (4:3)</PresentationFormat>
  <Paragraphs>62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Arno Pro Smbd</vt:lpstr>
      <vt:lpstr>Calibri</vt:lpstr>
      <vt:lpstr>Times New Roman</vt:lpstr>
      <vt:lpstr>Verdana</vt:lpstr>
      <vt:lpstr>Wingdings</vt:lpstr>
      <vt:lpstr>Custom Design</vt:lpstr>
      <vt:lpstr>Beyond climate change dichotomy: gender forest and trees in climate change adaptation  in Mali and Burkina Faso Houria Djoudi, Nadia Djenontin, Christoffe Koffi Koame , Denis GautierMathurin Zida, Djibril Dayamba, Maria Brockhaus and Bruno Locatelli.    </vt:lpstr>
      <vt:lpstr>Dichotomy </vt:lpstr>
      <vt:lpstr>PowerPoint Presentation</vt:lpstr>
      <vt:lpstr>PowerPoint Presentation</vt:lpstr>
      <vt:lpstr>Forest Land Restoration crucial for Food security during food shortages</vt:lpstr>
      <vt:lpstr>Forest areas : More cereal purchase by wood sellers </vt:lpstr>
      <vt:lpstr>    </vt:lpstr>
      <vt:lpstr>Gender co-benefits or trade-offs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Windows User</dc:creator>
  <cp:lastModifiedBy>Djoudi, Houria   (CIFOR)</cp:lastModifiedBy>
  <cp:revision>201</cp:revision>
  <dcterms:created xsi:type="dcterms:W3CDTF">2013-06-10T17:23:59Z</dcterms:created>
  <dcterms:modified xsi:type="dcterms:W3CDTF">2015-12-09T09:42:29Z</dcterms:modified>
</cp:coreProperties>
</file>